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7" r:id="rId4"/>
  </p:sldMasterIdLst>
  <p:notesMasterIdLst>
    <p:notesMasterId r:id="rId86"/>
  </p:notesMasterIdLst>
  <p:sldIdLst>
    <p:sldId id="259" r:id="rId5"/>
    <p:sldId id="262" r:id="rId6"/>
    <p:sldId id="260" r:id="rId7"/>
    <p:sldId id="266" r:id="rId8"/>
    <p:sldId id="267" r:id="rId9"/>
    <p:sldId id="1087" r:id="rId10"/>
    <p:sldId id="1088" r:id="rId11"/>
    <p:sldId id="1095" r:id="rId12"/>
    <p:sldId id="1089" r:id="rId13"/>
    <p:sldId id="1090" r:id="rId14"/>
    <p:sldId id="1091" r:id="rId15"/>
    <p:sldId id="1092" r:id="rId16"/>
    <p:sldId id="653" r:id="rId17"/>
    <p:sldId id="1154" r:id="rId18"/>
    <p:sldId id="654" r:id="rId19"/>
    <p:sldId id="657" r:id="rId20"/>
    <p:sldId id="671" r:id="rId21"/>
    <p:sldId id="648" r:id="rId22"/>
    <p:sldId id="1158" r:id="rId23"/>
    <p:sldId id="323" r:id="rId24"/>
    <p:sldId id="327" r:id="rId25"/>
    <p:sldId id="1160" r:id="rId26"/>
    <p:sldId id="1112" r:id="rId27"/>
    <p:sldId id="1113" r:id="rId28"/>
    <p:sldId id="1117" r:id="rId29"/>
    <p:sldId id="499" r:id="rId30"/>
    <p:sldId id="506" r:id="rId31"/>
    <p:sldId id="507" r:id="rId32"/>
    <p:sldId id="508" r:id="rId33"/>
    <p:sldId id="268" r:id="rId34"/>
    <p:sldId id="277" r:id="rId35"/>
    <p:sldId id="1157" r:id="rId36"/>
    <p:sldId id="328" r:id="rId37"/>
    <p:sldId id="335" r:id="rId38"/>
    <p:sldId id="526" r:id="rId39"/>
    <p:sldId id="336" r:id="rId40"/>
    <p:sldId id="658" r:id="rId41"/>
    <p:sldId id="1118" r:id="rId42"/>
    <p:sldId id="1161" r:id="rId43"/>
    <p:sldId id="660" r:id="rId44"/>
    <p:sldId id="329" r:id="rId45"/>
    <p:sldId id="1120" r:id="rId46"/>
    <p:sldId id="1122" r:id="rId47"/>
    <p:sldId id="330" r:id="rId48"/>
    <p:sldId id="331" r:id="rId49"/>
    <p:sldId id="1096" r:id="rId50"/>
    <p:sldId id="332" r:id="rId51"/>
    <p:sldId id="1130" r:id="rId52"/>
    <p:sldId id="651" r:id="rId53"/>
    <p:sldId id="1123" r:id="rId54"/>
    <p:sldId id="1097" r:id="rId55"/>
    <p:sldId id="1159" r:id="rId56"/>
    <p:sldId id="341" r:id="rId57"/>
    <p:sldId id="342" r:id="rId58"/>
    <p:sldId id="343" r:id="rId59"/>
    <p:sldId id="345" r:id="rId60"/>
    <p:sldId id="326" r:id="rId61"/>
    <p:sldId id="270" r:id="rId62"/>
    <p:sldId id="278" r:id="rId63"/>
    <p:sldId id="504" r:id="rId64"/>
    <p:sldId id="1126" r:id="rId65"/>
    <p:sldId id="1163" r:id="rId66"/>
    <p:sldId id="1166" r:id="rId67"/>
    <p:sldId id="1164" r:id="rId68"/>
    <p:sldId id="512" r:id="rId69"/>
    <p:sldId id="513" r:id="rId70"/>
    <p:sldId id="1056" r:id="rId71"/>
    <p:sldId id="1156" r:id="rId72"/>
    <p:sldId id="515" r:id="rId73"/>
    <p:sldId id="649" r:id="rId74"/>
    <p:sldId id="1129" r:id="rId75"/>
    <p:sldId id="1098" r:id="rId76"/>
    <p:sldId id="1131" r:id="rId77"/>
    <p:sldId id="431" r:id="rId78"/>
    <p:sldId id="516" r:id="rId79"/>
    <p:sldId id="1165" r:id="rId80"/>
    <p:sldId id="517" r:id="rId81"/>
    <p:sldId id="518" r:id="rId82"/>
    <p:sldId id="529" r:id="rId83"/>
    <p:sldId id="272" r:id="rId84"/>
    <p:sldId id="273" r:id="rId85"/>
  </p:sldIdLst>
  <p:sldSz cx="18288000" cy="10287000"/>
  <p:notesSz cx="6858000" cy="9144000"/>
  <p:defaultTextStyle>
    <a:defPPr>
      <a:defRPr lang="en-US"/>
    </a:defPPr>
    <a:lvl1pPr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914400"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1828800"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2743200"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3657600"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4572000" algn="l" defTabSz="18288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5486400" algn="l" defTabSz="18288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6400800" algn="l" defTabSz="18288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7315200" algn="l" defTabSz="18288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EA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70609A-D6D1-4398-8205-3727AD454177}" v="1" dt="2023-05-09T15:11:37.596"/>
  </p1510:revLst>
</p1510:revInfo>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4"/>
    <p:restoredTop sz="93764"/>
  </p:normalViewPr>
  <p:slideViewPr>
    <p:cSldViewPr snapToGrid="0" snapToObjects="1">
      <p:cViewPr varScale="1">
        <p:scale>
          <a:sx n="49" d="100"/>
          <a:sy n="49" d="100"/>
        </p:scale>
        <p:origin x="970" y="82"/>
      </p:cViewPr>
      <p:guideLst>
        <p:guide orient="horz" pos="3240"/>
        <p:guide pos="57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tableStyles" Target="tableStyle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viewProps" Target="viewProps.xml"/><Relationship Id="rId9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_rels/data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image" Target="../media/image22.jpeg"/><Relationship Id="rId4" Type="http://schemas.openxmlformats.org/officeDocument/2006/relationships/image" Target="../media/image25.jpeg"/></Relationships>
</file>

<file path=ppt/diagrams/_rels/data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image" Target="../media/image36.png"/></Relationships>
</file>

<file path=ppt/diagrams/_rels/data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_rels/drawing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image" Target="../media/image22.jpeg"/><Relationship Id="rId4" Type="http://schemas.openxmlformats.org/officeDocument/2006/relationships/image" Target="../media/image25.jpeg"/></Relationships>
</file>

<file path=ppt/diagrams/_rels/drawing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image" Target="../media/image36.png"/></Relationships>
</file>

<file path=ppt/diagrams/_rels/drawing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D28A4A-54D3-4E35-B7BB-11CABF6163F6}" type="doc">
      <dgm:prSet loTypeId="urn:microsoft.com/office/officeart/2005/8/layout/vList4" loCatId="list" qsTypeId="urn:microsoft.com/office/officeart/2005/8/quickstyle/3d1" qsCatId="3D" csTypeId="urn:microsoft.com/office/officeart/2005/8/colors/accent2_2" csCatId="accent2" phldr="1"/>
      <dgm:spPr/>
      <dgm:t>
        <a:bodyPr/>
        <a:lstStyle/>
        <a:p>
          <a:endParaRPr lang="en-US"/>
        </a:p>
      </dgm:t>
    </dgm:pt>
    <dgm:pt modelId="{35FE6B34-76F2-4457-8A95-8386C6FD0183}">
      <dgm:prSet phldrT="[Text]"/>
      <dgm:spPr/>
      <dgm:t>
        <a:bodyPr anchor="ctr"/>
        <a:lstStyle/>
        <a:p>
          <a:pPr>
            <a:lnSpc>
              <a:spcPct val="100000"/>
            </a:lnSpc>
            <a:spcAft>
              <a:spcPts val="0"/>
            </a:spcAft>
          </a:pPr>
          <a:r>
            <a:rPr lang="en-US" b="1" dirty="0">
              <a:solidFill>
                <a:schemeClr val="tx1"/>
              </a:solidFill>
            </a:rPr>
            <a:t>Recent</a:t>
          </a:r>
        </a:p>
      </dgm:t>
    </dgm:pt>
    <dgm:pt modelId="{DC38A6B4-DAA8-4F00-BC0F-1B8F0D015A4F}" type="parTrans" cxnId="{127B99AD-50AA-4DAD-B2FB-96570D041F6A}">
      <dgm:prSet/>
      <dgm:spPr/>
      <dgm:t>
        <a:bodyPr/>
        <a:lstStyle/>
        <a:p>
          <a:endParaRPr lang="en-US"/>
        </a:p>
      </dgm:t>
    </dgm:pt>
    <dgm:pt modelId="{E1471A53-D025-4214-BFCC-1E4802AB5DE5}" type="sibTrans" cxnId="{127B99AD-50AA-4DAD-B2FB-96570D041F6A}">
      <dgm:prSet/>
      <dgm:spPr/>
      <dgm:t>
        <a:bodyPr/>
        <a:lstStyle/>
        <a:p>
          <a:endParaRPr lang="en-US"/>
        </a:p>
      </dgm:t>
    </dgm:pt>
    <dgm:pt modelId="{7DDF0EA2-EEC6-4F5D-95BB-5ECEAD49CCAF}">
      <dgm:prSet phldrT="[Text]"/>
      <dgm:spPr/>
      <dgm:t>
        <a:bodyPr anchor="ctr"/>
        <a:lstStyle/>
        <a:p>
          <a:pPr>
            <a:lnSpc>
              <a:spcPct val="100000"/>
            </a:lnSpc>
            <a:spcAft>
              <a:spcPct val="15000"/>
            </a:spcAft>
          </a:pPr>
          <a:r>
            <a:rPr lang="en-US" dirty="0">
              <a:solidFill>
                <a:schemeClr val="tx1"/>
              </a:solidFill>
            </a:rPr>
            <a:t>Customers who purchase something recently based on their business need. Yesterday or last year.</a:t>
          </a:r>
        </a:p>
      </dgm:t>
    </dgm:pt>
    <dgm:pt modelId="{0F2F1B25-9660-4A47-B251-86343928A90A}" type="parTrans" cxnId="{69152368-E2DA-4C27-969F-E30D48F8AB09}">
      <dgm:prSet/>
      <dgm:spPr/>
      <dgm:t>
        <a:bodyPr/>
        <a:lstStyle/>
        <a:p>
          <a:endParaRPr lang="en-US"/>
        </a:p>
      </dgm:t>
    </dgm:pt>
    <dgm:pt modelId="{A91B668A-C7C6-4D91-AE0B-D184D92B743F}" type="sibTrans" cxnId="{69152368-E2DA-4C27-969F-E30D48F8AB09}">
      <dgm:prSet/>
      <dgm:spPr/>
      <dgm:t>
        <a:bodyPr/>
        <a:lstStyle/>
        <a:p>
          <a:endParaRPr lang="en-US"/>
        </a:p>
      </dgm:t>
    </dgm:pt>
    <dgm:pt modelId="{7A248C8B-FD35-4948-881E-0633C161B23C}">
      <dgm:prSet phldrT="[Text]"/>
      <dgm:spPr/>
      <dgm:t>
        <a:bodyPr anchor="ctr"/>
        <a:lstStyle/>
        <a:p>
          <a:pPr>
            <a:lnSpc>
              <a:spcPct val="100000"/>
            </a:lnSpc>
            <a:spcAft>
              <a:spcPts val="0"/>
            </a:spcAft>
          </a:pPr>
          <a:r>
            <a:rPr lang="en-US" b="1" dirty="0">
              <a:solidFill>
                <a:schemeClr val="tx1"/>
              </a:solidFill>
            </a:rPr>
            <a:t>Frequent</a:t>
          </a:r>
        </a:p>
      </dgm:t>
    </dgm:pt>
    <dgm:pt modelId="{44C4085F-E8B6-4F93-B62C-D0D93B431E5E}" type="parTrans" cxnId="{94BE4BDF-FFAA-4C25-9930-521B11CF5AB6}">
      <dgm:prSet/>
      <dgm:spPr/>
      <dgm:t>
        <a:bodyPr/>
        <a:lstStyle/>
        <a:p>
          <a:endParaRPr lang="en-US"/>
        </a:p>
      </dgm:t>
    </dgm:pt>
    <dgm:pt modelId="{A4E9901B-8BD6-4C26-8A02-5061C9DA3C09}" type="sibTrans" cxnId="{94BE4BDF-FFAA-4C25-9930-521B11CF5AB6}">
      <dgm:prSet/>
      <dgm:spPr/>
      <dgm:t>
        <a:bodyPr/>
        <a:lstStyle/>
        <a:p>
          <a:endParaRPr lang="en-US"/>
        </a:p>
      </dgm:t>
    </dgm:pt>
    <dgm:pt modelId="{7B72EDA1-A9EC-45A1-A1C3-7F21E5B6E274}">
      <dgm:prSet phldrT="[Text]"/>
      <dgm:spPr/>
      <dgm:t>
        <a:bodyPr anchor="ctr"/>
        <a:lstStyle/>
        <a:p>
          <a:pPr>
            <a:lnSpc>
              <a:spcPct val="100000"/>
            </a:lnSpc>
            <a:spcAft>
              <a:spcPts val="0"/>
            </a:spcAft>
          </a:pPr>
          <a:r>
            <a:rPr lang="en-US" dirty="0">
              <a:solidFill>
                <a:schemeClr val="tx1"/>
              </a:solidFill>
            </a:rPr>
            <a:t>Customers who purchase very often according to their business cycle. Once per day, or once per year.</a:t>
          </a:r>
        </a:p>
      </dgm:t>
    </dgm:pt>
    <dgm:pt modelId="{9272EDA5-A910-4C6A-BA1E-F0CAA11DBC08}" type="parTrans" cxnId="{880239E9-ADBD-410A-B86D-2598DADBED53}">
      <dgm:prSet/>
      <dgm:spPr/>
      <dgm:t>
        <a:bodyPr/>
        <a:lstStyle/>
        <a:p>
          <a:endParaRPr lang="en-US"/>
        </a:p>
      </dgm:t>
    </dgm:pt>
    <dgm:pt modelId="{2F551F84-78FA-40FC-B8A7-D23B21CD361C}" type="sibTrans" cxnId="{880239E9-ADBD-410A-B86D-2598DADBED53}">
      <dgm:prSet/>
      <dgm:spPr/>
      <dgm:t>
        <a:bodyPr/>
        <a:lstStyle/>
        <a:p>
          <a:endParaRPr lang="en-US"/>
        </a:p>
      </dgm:t>
    </dgm:pt>
    <dgm:pt modelId="{10151F79-3A76-4BB8-8113-647FA86A768C}">
      <dgm:prSet phldrT="[Text]"/>
      <dgm:spPr/>
      <dgm:t>
        <a:bodyPr anchor="ctr"/>
        <a:lstStyle/>
        <a:p>
          <a:pPr>
            <a:lnSpc>
              <a:spcPct val="100000"/>
            </a:lnSpc>
            <a:spcAft>
              <a:spcPts val="0"/>
            </a:spcAft>
          </a:pPr>
          <a:r>
            <a:rPr lang="en-US" b="1" dirty="0">
              <a:solidFill>
                <a:schemeClr val="tx1"/>
              </a:solidFill>
            </a:rPr>
            <a:t>High Monetary</a:t>
          </a:r>
        </a:p>
      </dgm:t>
    </dgm:pt>
    <dgm:pt modelId="{27283F74-D54D-4059-B108-B470D2E18A87}" type="parTrans" cxnId="{2D62F78B-C27C-4CF6-8C4F-6E8F0E9B4691}">
      <dgm:prSet/>
      <dgm:spPr/>
      <dgm:t>
        <a:bodyPr/>
        <a:lstStyle/>
        <a:p>
          <a:endParaRPr lang="en-US"/>
        </a:p>
      </dgm:t>
    </dgm:pt>
    <dgm:pt modelId="{D3FCED83-58C3-4B35-918B-8EDAF2593E87}" type="sibTrans" cxnId="{2D62F78B-C27C-4CF6-8C4F-6E8F0E9B4691}">
      <dgm:prSet/>
      <dgm:spPr/>
      <dgm:t>
        <a:bodyPr/>
        <a:lstStyle/>
        <a:p>
          <a:endParaRPr lang="en-US"/>
        </a:p>
      </dgm:t>
    </dgm:pt>
    <dgm:pt modelId="{A7B3B038-F095-4465-BADB-3D9721068D1B}">
      <dgm:prSet phldrT="[Text]"/>
      <dgm:spPr/>
      <dgm:t>
        <a:bodyPr anchor="ctr"/>
        <a:lstStyle/>
        <a:p>
          <a:pPr>
            <a:lnSpc>
              <a:spcPct val="100000"/>
            </a:lnSpc>
            <a:spcAft>
              <a:spcPts val="0"/>
            </a:spcAft>
          </a:pPr>
          <a:r>
            <a:rPr lang="en-US" dirty="0">
              <a:solidFill>
                <a:schemeClr val="tx1"/>
              </a:solidFill>
            </a:rPr>
            <a:t>Customers who spend a lot of money on many and/or high-end items.</a:t>
          </a:r>
        </a:p>
      </dgm:t>
    </dgm:pt>
    <dgm:pt modelId="{CE5A426C-FB73-4038-A048-A8F689C86CEB}" type="parTrans" cxnId="{6E878FBD-EBBE-4083-B4B9-76B96733DE37}">
      <dgm:prSet/>
      <dgm:spPr/>
      <dgm:t>
        <a:bodyPr/>
        <a:lstStyle/>
        <a:p>
          <a:endParaRPr lang="en-US"/>
        </a:p>
      </dgm:t>
    </dgm:pt>
    <dgm:pt modelId="{33ECAB6B-DF91-4F13-93C7-8E73F62E7BAD}" type="sibTrans" cxnId="{6E878FBD-EBBE-4083-B4B9-76B96733DE37}">
      <dgm:prSet/>
      <dgm:spPr/>
      <dgm:t>
        <a:bodyPr/>
        <a:lstStyle/>
        <a:p>
          <a:endParaRPr lang="en-US"/>
        </a:p>
      </dgm:t>
    </dgm:pt>
    <dgm:pt modelId="{77B6C972-B018-4C6C-A2A2-A066E3216F92}" type="pres">
      <dgm:prSet presAssocID="{24D28A4A-54D3-4E35-B7BB-11CABF6163F6}" presName="linear" presStyleCnt="0">
        <dgm:presLayoutVars>
          <dgm:dir/>
          <dgm:resizeHandles val="exact"/>
        </dgm:presLayoutVars>
      </dgm:prSet>
      <dgm:spPr/>
    </dgm:pt>
    <dgm:pt modelId="{657C3097-559B-4D1F-B58D-DE3BE8D8913A}" type="pres">
      <dgm:prSet presAssocID="{35FE6B34-76F2-4457-8A95-8386C6FD0183}" presName="comp" presStyleCnt="0"/>
      <dgm:spPr/>
    </dgm:pt>
    <dgm:pt modelId="{F68C407F-C7FD-406E-9A8F-4AB75AC5B0DF}" type="pres">
      <dgm:prSet presAssocID="{35FE6B34-76F2-4457-8A95-8386C6FD0183}" presName="box" presStyleLbl="node1" presStyleIdx="0" presStyleCnt="3"/>
      <dgm:spPr/>
    </dgm:pt>
    <dgm:pt modelId="{1899240C-828A-4435-B855-28625203363B}" type="pres">
      <dgm:prSet presAssocID="{35FE6B34-76F2-4457-8A95-8386C6FD0183}" presName="img" presStyleLbl="fgImgPlace1" presStyleIdx="0" presStyleCnt="3"/>
      <dgm:spPr>
        <a:blipFill rotWithShape="1">
          <a:blip xmlns:r="http://schemas.openxmlformats.org/officeDocument/2006/relationships" r:embed="rId1"/>
          <a:srcRect/>
          <a:stretch>
            <a:fillRect t="-11000" b="-11000"/>
          </a:stretch>
        </a:blipFill>
      </dgm:spPr>
    </dgm:pt>
    <dgm:pt modelId="{1274F59F-0A65-47A8-8C96-4B7F84E4E5F6}" type="pres">
      <dgm:prSet presAssocID="{35FE6B34-76F2-4457-8A95-8386C6FD0183}" presName="text" presStyleLbl="node1" presStyleIdx="0" presStyleCnt="3">
        <dgm:presLayoutVars>
          <dgm:bulletEnabled val="1"/>
        </dgm:presLayoutVars>
      </dgm:prSet>
      <dgm:spPr/>
    </dgm:pt>
    <dgm:pt modelId="{0FC9F34E-1E28-470C-BD2B-CB333E597686}" type="pres">
      <dgm:prSet presAssocID="{E1471A53-D025-4214-BFCC-1E4802AB5DE5}" presName="spacer" presStyleCnt="0"/>
      <dgm:spPr/>
    </dgm:pt>
    <dgm:pt modelId="{C96195E3-E1CE-42F5-931E-65207BAD7F3E}" type="pres">
      <dgm:prSet presAssocID="{7A248C8B-FD35-4948-881E-0633C161B23C}" presName="comp" presStyleCnt="0"/>
      <dgm:spPr/>
    </dgm:pt>
    <dgm:pt modelId="{0C126BE1-3FD6-44C1-87D9-DD521BF1E478}" type="pres">
      <dgm:prSet presAssocID="{7A248C8B-FD35-4948-881E-0633C161B23C}" presName="box" presStyleLbl="node1" presStyleIdx="1" presStyleCnt="3"/>
      <dgm:spPr/>
    </dgm:pt>
    <dgm:pt modelId="{19422007-A342-450D-96E0-E6514DAA0B17}" type="pres">
      <dgm:prSet presAssocID="{7A248C8B-FD35-4948-881E-0633C161B23C}" presName="img" presStyleLbl="fgImgPlace1" presStyleIdx="1" presStyleCnt="3"/>
      <dgm:spPr>
        <a:blipFill rotWithShape="1">
          <a:blip xmlns:r="http://schemas.openxmlformats.org/officeDocument/2006/relationships" r:embed="rId2"/>
          <a:srcRect/>
          <a:stretch>
            <a:fillRect l="-3000" r="-3000"/>
          </a:stretch>
        </a:blipFill>
      </dgm:spPr>
    </dgm:pt>
    <dgm:pt modelId="{50057D84-9ACA-44F9-9EBA-BF90F7AFA6FE}" type="pres">
      <dgm:prSet presAssocID="{7A248C8B-FD35-4948-881E-0633C161B23C}" presName="text" presStyleLbl="node1" presStyleIdx="1" presStyleCnt="3">
        <dgm:presLayoutVars>
          <dgm:bulletEnabled val="1"/>
        </dgm:presLayoutVars>
      </dgm:prSet>
      <dgm:spPr/>
    </dgm:pt>
    <dgm:pt modelId="{1DF6F4B4-13D0-4C00-96DE-4CAB585FEEBA}" type="pres">
      <dgm:prSet presAssocID="{A4E9901B-8BD6-4C26-8A02-5061C9DA3C09}" presName="spacer" presStyleCnt="0"/>
      <dgm:spPr/>
    </dgm:pt>
    <dgm:pt modelId="{813198B2-3382-41D8-A5C8-115CDDFFA21A}" type="pres">
      <dgm:prSet presAssocID="{10151F79-3A76-4BB8-8113-647FA86A768C}" presName="comp" presStyleCnt="0"/>
      <dgm:spPr/>
    </dgm:pt>
    <dgm:pt modelId="{7330CC36-CDE7-4812-B802-D6C2EBD5B52B}" type="pres">
      <dgm:prSet presAssocID="{10151F79-3A76-4BB8-8113-647FA86A768C}" presName="box" presStyleLbl="node1" presStyleIdx="2" presStyleCnt="3"/>
      <dgm:spPr/>
    </dgm:pt>
    <dgm:pt modelId="{1F94456E-0946-4D2C-B8A9-5520118EA3D2}" type="pres">
      <dgm:prSet presAssocID="{10151F79-3A76-4BB8-8113-647FA86A768C}" presName="img" presStyleLbl="fgImgPlace1" presStyleIdx="2" presStyleCnt="3"/>
      <dgm:spPr>
        <a:blipFill rotWithShape="1">
          <a:blip xmlns:r="http://schemas.openxmlformats.org/officeDocument/2006/relationships" r:embed="rId3"/>
          <a:srcRect/>
          <a:stretch>
            <a:fillRect t="-7000" b="-7000"/>
          </a:stretch>
        </a:blipFill>
      </dgm:spPr>
    </dgm:pt>
    <dgm:pt modelId="{4E79AB3E-6743-4EEE-82E0-BF50707EC966}" type="pres">
      <dgm:prSet presAssocID="{10151F79-3A76-4BB8-8113-647FA86A768C}" presName="text" presStyleLbl="node1" presStyleIdx="2" presStyleCnt="3">
        <dgm:presLayoutVars>
          <dgm:bulletEnabled val="1"/>
        </dgm:presLayoutVars>
      </dgm:prSet>
      <dgm:spPr/>
    </dgm:pt>
  </dgm:ptLst>
  <dgm:cxnLst>
    <dgm:cxn modelId="{088F6203-DDC7-4B54-97EB-D0CE961A09BE}" type="presOf" srcId="{10151F79-3A76-4BB8-8113-647FA86A768C}" destId="{7330CC36-CDE7-4812-B802-D6C2EBD5B52B}" srcOrd="0" destOrd="0" presId="urn:microsoft.com/office/officeart/2005/8/layout/vList4"/>
    <dgm:cxn modelId="{EAEB8B27-CD4F-4803-B7DA-1D30F55867B9}" type="presOf" srcId="{35FE6B34-76F2-4457-8A95-8386C6FD0183}" destId="{1274F59F-0A65-47A8-8C96-4B7F84E4E5F6}" srcOrd="1" destOrd="0" presId="urn:microsoft.com/office/officeart/2005/8/layout/vList4"/>
    <dgm:cxn modelId="{106DF138-622F-430E-AC4E-E9012F321031}" type="presOf" srcId="{24D28A4A-54D3-4E35-B7BB-11CABF6163F6}" destId="{77B6C972-B018-4C6C-A2A2-A066E3216F92}" srcOrd="0" destOrd="0" presId="urn:microsoft.com/office/officeart/2005/8/layout/vList4"/>
    <dgm:cxn modelId="{69152368-E2DA-4C27-969F-E30D48F8AB09}" srcId="{35FE6B34-76F2-4457-8A95-8386C6FD0183}" destId="{7DDF0EA2-EEC6-4F5D-95BB-5ECEAD49CCAF}" srcOrd="0" destOrd="0" parTransId="{0F2F1B25-9660-4A47-B251-86343928A90A}" sibTransId="{A91B668A-C7C6-4D91-AE0B-D184D92B743F}"/>
    <dgm:cxn modelId="{AEDC7668-E893-4B4A-BC55-7518EF8F2CDE}" type="presOf" srcId="{10151F79-3A76-4BB8-8113-647FA86A768C}" destId="{4E79AB3E-6743-4EEE-82E0-BF50707EC966}" srcOrd="1" destOrd="0" presId="urn:microsoft.com/office/officeart/2005/8/layout/vList4"/>
    <dgm:cxn modelId="{B75FBE57-C232-49D6-8F19-3BD21C01E932}" type="presOf" srcId="{7B72EDA1-A9EC-45A1-A1C3-7F21E5B6E274}" destId="{0C126BE1-3FD6-44C1-87D9-DD521BF1E478}" srcOrd="0" destOrd="1" presId="urn:microsoft.com/office/officeart/2005/8/layout/vList4"/>
    <dgm:cxn modelId="{666FAF82-C436-47D8-BC3E-D0837E27942F}" type="presOf" srcId="{A7B3B038-F095-4465-BADB-3D9721068D1B}" destId="{4E79AB3E-6743-4EEE-82E0-BF50707EC966}" srcOrd="1" destOrd="1" presId="urn:microsoft.com/office/officeart/2005/8/layout/vList4"/>
    <dgm:cxn modelId="{2D62F78B-C27C-4CF6-8C4F-6E8F0E9B4691}" srcId="{24D28A4A-54D3-4E35-B7BB-11CABF6163F6}" destId="{10151F79-3A76-4BB8-8113-647FA86A768C}" srcOrd="2" destOrd="0" parTransId="{27283F74-D54D-4059-B108-B470D2E18A87}" sibTransId="{D3FCED83-58C3-4B35-918B-8EDAF2593E87}"/>
    <dgm:cxn modelId="{4F9D8697-30E6-4937-9901-0E8F2E1103DA}" type="presOf" srcId="{7DDF0EA2-EEC6-4F5D-95BB-5ECEAD49CCAF}" destId="{F68C407F-C7FD-406E-9A8F-4AB75AC5B0DF}" srcOrd="0" destOrd="1" presId="urn:microsoft.com/office/officeart/2005/8/layout/vList4"/>
    <dgm:cxn modelId="{763C78A5-0E26-4AD3-8DC6-C2887EBCD98C}" type="presOf" srcId="{7B72EDA1-A9EC-45A1-A1C3-7F21E5B6E274}" destId="{50057D84-9ACA-44F9-9EBA-BF90F7AFA6FE}" srcOrd="1" destOrd="1" presId="urn:microsoft.com/office/officeart/2005/8/layout/vList4"/>
    <dgm:cxn modelId="{127B99AD-50AA-4DAD-B2FB-96570D041F6A}" srcId="{24D28A4A-54D3-4E35-B7BB-11CABF6163F6}" destId="{35FE6B34-76F2-4457-8A95-8386C6FD0183}" srcOrd="0" destOrd="0" parTransId="{DC38A6B4-DAA8-4F00-BC0F-1B8F0D015A4F}" sibTransId="{E1471A53-D025-4214-BFCC-1E4802AB5DE5}"/>
    <dgm:cxn modelId="{9967ABAE-618B-4AA9-8060-7B68506CE963}" type="presOf" srcId="{7A248C8B-FD35-4948-881E-0633C161B23C}" destId="{0C126BE1-3FD6-44C1-87D9-DD521BF1E478}" srcOrd="0" destOrd="0" presId="urn:microsoft.com/office/officeart/2005/8/layout/vList4"/>
    <dgm:cxn modelId="{6E878FBD-EBBE-4083-B4B9-76B96733DE37}" srcId="{10151F79-3A76-4BB8-8113-647FA86A768C}" destId="{A7B3B038-F095-4465-BADB-3D9721068D1B}" srcOrd="0" destOrd="0" parTransId="{CE5A426C-FB73-4038-A048-A8F689C86CEB}" sibTransId="{33ECAB6B-DF91-4F13-93C7-8E73F62E7BAD}"/>
    <dgm:cxn modelId="{EF139EBF-80A1-4DBC-A580-DEF28ADF37C9}" type="presOf" srcId="{A7B3B038-F095-4465-BADB-3D9721068D1B}" destId="{7330CC36-CDE7-4812-B802-D6C2EBD5B52B}" srcOrd="0" destOrd="1" presId="urn:microsoft.com/office/officeart/2005/8/layout/vList4"/>
    <dgm:cxn modelId="{095D0BC7-A4F0-44CF-9BA1-8699CCCE9ECC}" type="presOf" srcId="{7DDF0EA2-EEC6-4F5D-95BB-5ECEAD49CCAF}" destId="{1274F59F-0A65-47A8-8C96-4B7F84E4E5F6}" srcOrd="1" destOrd="1" presId="urn:microsoft.com/office/officeart/2005/8/layout/vList4"/>
    <dgm:cxn modelId="{A9B889DA-94A5-47B9-A97A-B61213E23011}" type="presOf" srcId="{7A248C8B-FD35-4948-881E-0633C161B23C}" destId="{50057D84-9ACA-44F9-9EBA-BF90F7AFA6FE}" srcOrd="1" destOrd="0" presId="urn:microsoft.com/office/officeart/2005/8/layout/vList4"/>
    <dgm:cxn modelId="{D4C9BEDB-0E0F-493E-A8B6-63A2AA8D98AD}" type="presOf" srcId="{35FE6B34-76F2-4457-8A95-8386C6FD0183}" destId="{F68C407F-C7FD-406E-9A8F-4AB75AC5B0DF}" srcOrd="0" destOrd="0" presId="urn:microsoft.com/office/officeart/2005/8/layout/vList4"/>
    <dgm:cxn modelId="{94BE4BDF-FFAA-4C25-9930-521B11CF5AB6}" srcId="{24D28A4A-54D3-4E35-B7BB-11CABF6163F6}" destId="{7A248C8B-FD35-4948-881E-0633C161B23C}" srcOrd="1" destOrd="0" parTransId="{44C4085F-E8B6-4F93-B62C-D0D93B431E5E}" sibTransId="{A4E9901B-8BD6-4C26-8A02-5061C9DA3C09}"/>
    <dgm:cxn modelId="{880239E9-ADBD-410A-B86D-2598DADBED53}" srcId="{7A248C8B-FD35-4948-881E-0633C161B23C}" destId="{7B72EDA1-A9EC-45A1-A1C3-7F21E5B6E274}" srcOrd="0" destOrd="0" parTransId="{9272EDA5-A910-4C6A-BA1E-F0CAA11DBC08}" sibTransId="{2F551F84-78FA-40FC-B8A7-D23B21CD361C}"/>
    <dgm:cxn modelId="{B282CC99-C090-4764-AB2B-895BFAFF723D}" type="presParOf" srcId="{77B6C972-B018-4C6C-A2A2-A066E3216F92}" destId="{657C3097-559B-4D1F-B58D-DE3BE8D8913A}" srcOrd="0" destOrd="0" presId="urn:microsoft.com/office/officeart/2005/8/layout/vList4"/>
    <dgm:cxn modelId="{098D6362-CB2B-4AB2-8759-C55892CF3124}" type="presParOf" srcId="{657C3097-559B-4D1F-B58D-DE3BE8D8913A}" destId="{F68C407F-C7FD-406E-9A8F-4AB75AC5B0DF}" srcOrd="0" destOrd="0" presId="urn:microsoft.com/office/officeart/2005/8/layout/vList4"/>
    <dgm:cxn modelId="{B735FD1F-96FB-46A1-9730-A19D937A030C}" type="presParOf" srcId="{657C3097-559B-4D1F-B58D-DE3BE8D8913A}" destId="{1899240C-828A-4435-B855-28625203363B}" srcOrd="1" destOrd="0" presId="urn:microsoft.com/office/officeart/2005/8/layout/vList4"/>
    <dgm:cxn modelId="{2D8BC471-C78A-4823-8A56-6B54A6A819E6}" type="presParOf" srcId="{657C3097-559B-4D1F-B58D-DE3BE8D8913A}" destId="{1274F59F-0A65-47A8-8C96-4B7F84E4E5F6}" srcOrd="2" destOrd="0" presId="urn:microsoft.com/office/officeart/2005/8/layout/vList4"/>
    <dgm:cxn modelId="{5D2E6409-E68B-419C-A292-E63831EB8A1A}" type="presParOf" srcId="{77B6C972-B018-4C6C-A2A2-A066E3216F92}" destId="{0FC9F34E-1E28-470C-BD2B-CB333E597686}" srcOrd="1" destOrd="0" presId="urn:microsoft.com/office/officeart/2005/8/layout/vList4"/>
    <dgm:cxn modelId="{9B6326F6-CE4C-453A-8353-E3124E3A4CC0}" type="presParOf" srcId="{77B6C972-B018-4C6C-A2A2-A066E3216F92}" destId="{C96195E3-E1CE-42F5-931E-65207BAD7F3E}" srcOrd="2" destOrd="0" presId="urn:microsoft.com/office/officeart/2005/8/layout/vList4"/>
    <dgm:cxn modelId="{8FE38308-5DC3-4E05-B611-53C2C8E273D0}" type="presParOf" srcId="{C96195E3-E1CE-42F5-931E-65207BAD7F3E}" destId="{0C126BE1-3FD6-44C1-87D9-DD521BF1E478}" srcOrd="0" destOrd="0" presId="urn:microsoft.com/office/officeart/2005/8/layout/vList4"/>
    <dgm:cxn modelId="{B61DC276-18C7-4D19-B36D-A0EA80C2D6B7}" type="presParOf" srcId="{C96195E3-E1CE-42F5-931E-65207BAD7F3E}" destId="{19422007-A342-450D-96E0-E6514DAA0B17}" srcOrd="1" destOrd="0" presId="urn:microsoft.com/office/officeart/2005/8/layout/vList4"/>
    <dgm:cxn modelId="{2C5A6719-BF47-41A6-870E-B0D698184D78}" type="presParOf" srcId="{C96195E3-E1CE-42F5-931E-65207BAD7F3E}" destId="{50057D84-9ACA-44F9-9EBA-BF90F7AFA6FE}" srcOrd="2" destOrd="0" presId="urn:microsoft.com/office/officeart/2005/8/layout/vList4"/>
    <dgm:cxn modelId="{F5167D08-12FA-43B2-AF1A-010B26BFC322}" type="presParOf" srcId="{77B6C972-B018-4C6C-A2A2-A066E3216F92}" destId="{1DF6F4B4-13D0-4C00-96DE-4CAB585FEEBA}" srcOrd="3" destOrd="0" presId="urn:microsoft.com/office/officeart/2005/8/layout/vList4"/>
    <dgm:cxn modelId="{81F7F91C-3882-4D96-B9EC-DE623580A9A3}" type="presParOf" srcId="{77B6C972-B018-4C6C-A2A2-A066E3216F92}" destId="{813198B2-3382-41D8-A5C8-115CDDFFA21A}" srcOrd="4" destOrd="0" presId="urn:microsoft.com/office/officeart/2005/8/layout/vList4"/>
    <dgm:cxn modelId="{3B617A83-AAF1-408A-8A74-27ED9D7494F3}" type="presParOf" srcId="{813198B2-3382-41D8-A5C8-115CDDFFA21A}" destId="{7330CC36-CDE7-4812-B802-D6C2EBD5B52B}" srcOrd="0" destOrd="0" presId="urn:microsoft.com/office/officeart/2005/8/layout/vList4"/>
    <dgm:cxn modelId="{BFFE2505-3F8A-416A-A860-37AA5FA686ED}" type="presParOf" srcId="{813198B2-3382-41D8-A5C8-115CDDFFA21A}" destId="{1F94456E-0946-4D2C-B8A9-5520118EA3D2}" srcOrd="1" destOrd="0" presId="urn:microsoft.com/office/officeart/2005/8/layout/vList4"/>
    <dgm:cxn modelId="{35165C9F-2DEF-4339-B8A6-9AD5497A29AF}" type="presParOf" srcId="{813198B2-3382-41D8-A5C8-115CDDFFA21A}" destId="{4E79AB3E-6743-4EEE-82E0-BF50707EC966}"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AC9D872-8153-4A9B-8A51-1338EF3C3565}" type="doc">
      <dgm:prSet loTypeId="urn:microsoft.com/office/officeart/2005/8/layout/arrow1" loCatId="process" qsTypeId="urn:microsoft.com/office/officeart/2005/8/quickstyle/simple1" qsCatId="simple" csTypeId="urn:microsoft.com/office/officeart/2005/8/colors/accent1_2" csCatId="accent1" phldr="1"/>
      <dgm:spPr/>
      <dgm:t>
        <a:bodyPr/>
        <a:lstStyle/>
        <a:p>
          <a:endParaRPr lang="en-US"/>
        </a:p>
      </dgm:t>
    </dgm:pt>
    <dgm:pt modelId="{8670CCAF-3A32-4F90-93D4-23FA3ADA25D1}">
      <dgm:prSet phldrT="[Text]" custT="1"/>
      <dgm:spPr>
        <a:solidFill>
          <a:srgbClr val="FF0000"/>
        </a:solidFill>
      </dgm:spPr>
      <dgm:t>
        <a:bodyPr/>
        <a:lstStyle/>
        <a:p>
          <a:pPr>
            <a:lnSpc>
              <a:spcPct val="125000"/>
            </a:lnSpc>
            <a:spcAft>
              <a:spcPts val="0"/>
            </a:spcAft>
          </a:pPr>
          <a:r>
            <a:rPr lang="en-US" sz="3200" dirty="0">
              <a:solidFill>
                <a:schemeClr val="bg2"/>
              </a:solidFill>
              <a:latin typeface="Calibri" panose="020F0502020204030204" pitchFamily="34" charset="0"/>
              <a:ea typeface="Calibri" panose="020F0502020204030204" pitchFamily="34" charset="0"/>
              <a:cs typeface="Calibri" panose="020F0502020204030204" pitchFamily="34" charset="0"/>
            </a:rPr>
            <a:t>If Leverage is negative, then bundling will decrease sales of the Consequent item.</a:t>
          </a:r>
        </a:p>
      </dgm:t>
    </dgm:pt>
    <dgm:pt modelId="{F1111191-7924-4652-9F9C-29CCE6C8435E}" type="parTrans" cxnId="{C6C63B60-28CC-453A-A142-C461262C2DBC}">
      <dgm:prSet/>
      <dgm:spPr/>
      <dgm:t>
        <a:bodyPr/>
        <a:lstStyle/>
        <a:p>
          <a:endParaRPr lang="en-US"/>
        </a:p>
      </dgm:t>
    </dgm:pt>
    <dgm:pt modelId="{9C33EA69-8878-493C-8743-762391BE93F0}" type="sibTrans" cxnId="{C6C63B60-28CC-453A-A142-C461262C2DBC}">
      <dgm:prSet/>
      <dgm:spPr/>
      <dgm:t>
        <a:bodyPr/>
        <a:lstStyle/>
        <a:p>
          <a:endParaRPr lang="en-US"/>
        </a:p>
      </dgm:t>
    </dgm:pt>
    <dgm:pt modelId="{E025B47E-1840-4563-80BA-DC4445F42E04}">
      <dgm:prSet phldrT="[Text]" custT="1"/>
      <dgm:spPr>
        <a:solidFill>
          <a:srgbClr val="00B050"/>
        </a:solidFill>
      </dgm:spPr>
      <dgm:t>
        <a:bodyPr/>
        <a:lstStyle/>
        <a:p>
          <a:pPr>
            <a:lnSpc>
              <a:spcPct val="125000"/>
            </a:lnSpc>
            <a:spcAft>
              <a:spcPts val="0"/>
            </a:spcAft>
          </a:pPr>
          <a:r>
            <a:rPr lang="en-US" sz="3200" dirty="0">
              <a:solidFill>
                <a:schemeClr val="bg2"/>
              </a:solidFill>
              <a:latin typeface="Calibri" panose="020F0502020204030204" pitchFamily="34" charset="0"/>
              <a:ea typeface="Calibri" panose="020F0502020204030204" pitchFamily="34" charset="0"/>
              <a:cs typeface="Calibri" panose="020F0502020204030204" pitchFamily="34" charset="0"/>
            </a:rPr>
            <a:t>If Leverage is positive, then bundling will increase sales of the Consequent item.</a:t>
          </a:r>
        </a:p>
      </dgm:t>
    </dgm:pt>
    <dgm:pt modelId="{FCE6A4E8-DB49-4CF8-8CD2-FB5D383AD124}" type="parTrans" cxnId="{D106DC30-0D48-438B-B674-A0F1299E3D74}">
      <dgm:prSet/>
      <dgm:spPr/>
      <dgm:t>
        <a:bodyPr/>
        <a:lstStyle/>
        <a:p>
          <a:endParaRPr lang="en-US"/>
        </a:p>
      </dgm:t>
    </dgm:pt>
    <dgm:pt modelId="{92130A5E-7374-4400-9C22-B8A8D5F4B2F9}" type="sibTrans" cxnId="{D106DC30-0D48-438B-B674-A0F1299E3D74}">
      <dgm:prSet/>
      <dgm:spPr/>
      <dgm:t>
        <a:bodyPr/>
        <a:lstStyle/>
        <a:p>
          <a:endParaRPr lang="en-US"/>
        </a:p>
      </dgm:t>
    </dgm:pt>
    <dgm:pt modelId="{E7D21AA5-A9BA-44A4-A327-5300E17EF23A}" type="pres">
      <dgm:prSet presAssocID="{BAC9D872-8153-4A9B-8A51-1338EF3C3565}" presName="cycle" presStyleCnt="0">
        <dgm:presLayoutVars>
          <dgm:dir/>
          <dgm:resizeHandles val="exact"/>
        </dgm:presLayoutVars>
      </dgm:prSet>
      <dgm:spPr/>
    </dgm:pt>
    <dgm:pt modelId="{99F57343-CD4F-4F4C-880D-63B992D48BA0}" type="pres">
      <dgm:prSet presAssocID="{8670CCAF-3A32-4F90-93D4-23FA3ADA25D1}" presName="arrow" presStyleLbl="node1" presStyleIdx="0" presStyleCnt="2">
        <dgm:presLayoutVars>
          <dgm:bulletEnabled val="1"/>
        </dgm:presLayoutVars>
      </dgm:prSet>
      <dgm:spPr/>
    </dgm:pt>
    <dgm:pt modelId="{64280C4E-272F-4A6F-87A1-1671AD710B1E}" type="pres">
      <dgm:prSet presAssocID="{E025B47E-1840-4563-80BA-DC4445F42E04}" presName="arrow" presStyleLbl="node1" presStyleIdx="1" presStyleCnt="2" custRadScaleRad="100330">
        <dgm:presLayoutVars>
          <dgm:bulletEnabled val="1"/>
        </dgm:presLayoutVars>
      </dgm:prSet>
      <dgm:spPr/>
    </dgm:pt>
  </dgm:ptLst>
  <dgm:cxnLst>
    <dgm:cxn modelId="{D106DC30-0D48-438B-B674-A0F1299E3D74}" srcId="{BAC9D872-8153-4A9B-8A51-1338EF3C3565}" destId="{E025B47E-1840-4563-80BA-DC4445F42E04}" srcOrd="1" destOrd="0" parTransId="{FCE6A4E8-DB49-4CF8-8CD2-FB5D383AD124}" sibTransId="{92130A5E-7374-4400-9C22-B8A8D5F4B2F9}"/>
    <dgm:cxn modelId="{C6C63B60-28CC-453A-A142-C461262C2DBC}" srcId="{BAC9D872-8153-4A9B-8A51-1338EF3C3565}" destId="{8670CCAF-3A32-4F90-93D4-23FA3ADA25D1}" srcOrd="0" destOrd="0" parTransId="{F1111191-7924-4652-9F9C-29CCE6C8435E}" sibTransId="{9C33EA69-8878-493C-8743-762391BE93F0}"/>
    <dgm:cxn modelId="{C189B867-5F5D-4934-8F0D-96CA69A4C59B}" type="presOf" srcId="{BAC9D872-8153-4A9B-8A51-1338EF3C3565}" destId="{E7D21AA5-A9BA-44A4-A327-5300E17EF23A}" srcOrd="0" destOrd="0" presId="urn:microsoft.com/office/officeart/2005/8/layout/arrow1"/>
    <dgm:cxn modelId="{52DEC7CC-B0E0-494A-85F5-491105409EE8}" type="presOf" srcId="{8670CCAF-3A32-4F90-93D4-23FA3ADA25D1}" destId="{99F57343-CD4F-4F4C-880D-63B992D48BA0}" srcOrd="0" destOrd="0" presId="urn:microsoft.com/office/officeart/2005/8/layout/arrow1"/>
    <dgm:cxn modelId="{E96312E4-BEB6-4BD8-8FB9-71E260C15648}" type="presOf" srcId="{E025B47E-1840-4563-80BA-DC4445F42E04}" destId="{64280C4E-272F-4A6F-87A1-1671AD710B1E}" srcOrd="0" destOrd="0" presId="urn:microsoft.com/office/officeart/2005/8/layout/arrow1"/>
    <dgm:cxn modelId="{4C842DED-A6DD-4A4B-9027-8C3BBB185827}" type="presParOf" srcId="{E7D21AA5-A9BA-44A4-A327-5300E17EF23A}" destId="{99F57343-CD4F-4F4C-880D-63B992D48BA0}" srcOrd="0" destOrd="0" presId="urn:microsoft.com/office/officeart/2005/8/layout/arrow1"/>
    <dgm:cxn modelId="{32673675-AA99-410F-A9B2-F5D61F3F92FC}" type="presParOf" srcId="{E7D21AA5-A9BA-44A4-A327-5300E17EF23A}" destId="{64280C4E-272F-4A6F-87A1-1671AD710B1E}" srcOrd="1" destOrd="0" presId="urn:microsoft.com/office/officeart/2005/8/layout/arrow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D92D52B-5A30-4111-8BC7-F19E31F496FF}" type="doc">
      <dgm:prSet loTypeId="urn:microsoft.com/office/officeart/2005/8/layout/hProcess9" loCatId="process" qsTypeId="urn:microsoft.com/office/officeart/2005/8/quickstyle/simple1" qsCatId="simple" csTypeId="urn:microsoft.com/office/officeart/2005/8/colors/accent1_2" csCatId="accent1" phldr="1"/>
      <dgm:spPr/>
    </dgm:pt>
    <dgm:pt modelId="{43A9C073-FF2C-4EF4-B59E-E692AEF23588}">
      <dgm:prSet phldrT="[Text]" custT="1"/>
      <dgm:spPr>
        <a:noFill/>
      </dgm:spPr>
      <dgm:t>
        <a:bodyPr/>
        <a:lstStyle/>
        <a:p>
          <a:r>
            <a:rPr lang="en-US" sz="3200" dirty="0">
              <a:solidFill>
                <a:schemeClr val="tx1"/>
              </a:solidFill>
              <a:latin typeface="Calibri" panose="020F0502020204030204" pitchFamily="34" charset="0"/>
              <a:ea typeface="Calibri" panose="020F0502020204030204" pitchFamily="34" charset="0"/>
              <a:cs typeface="Calibri" panose="020F0502020204030204" pitchFamily="34" charset="0"/>
            </a:rPr>
            <a:t>Identify </a:t>
          </a:r>
          <a:r>
            <a:rPr lang="en-US" sz="3200" i="1" dirty="0">
              <a:solidFill>
                <a:schemeClr val="tx1"/>
              </a:solidFill>
              <a:latin typeface="Calibri" panose="020F0502020204030204" pitchFamily="34" charset="0"/>
              <a:ea typeface="Calibri" panose="020F0502020204030204" pitchFamily="34" charset="0"/>
              <a:cs typeface="Calibri" panose="020F0502020204030204" pitchFamily="34" charset="0"/>
            </a:rPr>
            <a:t>Frequent Itemsets</a:t>
          </a:r>
        </a:p>
      </dgm:t>
    </dgm:pt>
    <dgm:pt modelId="{7A6542B1-20F8-4D36-B11A-C51BB7C6C3BD}" type="parTrans" cxnId="{F981CA97-FAF7-46C1-B024-A6488F7B5A3F}">
      <dgm:prSet/>
      <dgm:spPr/>
      <dgm:t>
        <a:bodyPr/>
        <a:lstStyle/>
        <a:p>
          <a:endParaRPr lang="en-US"/>
        </a:p>
      </dgm:t>
    </dgm:pt>
    <dgm:pt modelId="{E60C2D90-5C1D-4D5B-A6B6-FE56C94E301E}" type="sibTrans" cxnId="{F981CA97-FAF7-46C1-B024-A6488F7B5A3F}">
      <dgm:prSet/>
      <dgm:spPr/>
      <dgm:t>
        <a:bodyPr/>
        <a:lstStyle/>
        <a:p>
          <a:endParaRPr lang="en-US"/>
        </a:p>
      </dgm:t>
    </dgm:pt>
    <dgm:pt modelId="{22E2E83A-6078-40DB-AE6B-86E07CAB8E17}">
      <dgm:prSet phldrT="[Text]" custT="1"/>
      <dgm:spPr>
        <a:noFill/>
      </dgm:spPr>
      <dgm:t>
        <a:bodyPr/>
        <a:lstStyle/>
        <a:p>
          <a:r>
            <a:rPr lang="en-US" sz="3200" dirty="0">
              <a:solidFill>
                <a:schemeClr val="tx1"/>
              </a:solidFill>
              <a:latin typeface="Calibri" panose="020F0502020204030204" pitchFamily="34" charset="0"/>
              <a:ea typeface="Calibri" panose="020F0502020204030204" pitchFamily="34" charset="0"/>
              <a:cs typeface="Calibri" panose="020F0502020204030204" pitchFamily="34" charset="0"/>
            </a:rPr>
            <a:t>Generate Rules from the </a:t>
          </a:r>
          <a:r>
            <a:rPr lang="en-US" sz="3200" i="1" dirty="0">
              <a:solidFill>
                <a:schemeClr val="tx1"/>
              </a:solidFill>
              <a:latin typeface="Calibri" panose="020F0502020204030204" pitchFamily="34" charset="0"/>
              <a:ea typeface="Calibri" panose="020F0502020204030204" pitchFamily="34" charset="0"/>
              <a:cs typeface="Calibri" panose="020F0502020204030204" pitchFamily="34" charset="0"/>
            </a:rPr>
            <a:t>Frequent Itemsets</a:t>
          </a:r>
        </a:p>
      </dgm:t>
    </dgm:pt>
    <dgm:pt modelId="{00FD296B-F1EC-4ADD-BDC3-6C50952040B3}" type="parTrans" cxnId="{BCBAD7A6-7220-4CC4-9E25-21C3E592956C}">
      <dgm:prSet/>
      <dgm:spPr/>
      <dgm:t>
        <a:bodyPr/>
        <a:lstStyle/>
        <a:p>
          <a:endParaRPr lang="en-US"/>
        </a:p>
      </dgm:t>
    </dgm:pt>
    <dgm:pt modelId="{C2F571B5-DF28-4ED2-A55C-BD8B9DCE2597}" type="sibTrans" cxnId="{BCBAD7A6-7220-4CC4-9E25-21C3E592956C}">
      <dgm:prSet/>
      <dgm:spPr/>
      <dgm:t>
        <a:bodyPr/>
        <a:lstStyle/>
        <a:p>
          <a:endParaRPr lang="en-US"/>
        </a:p>
      </dgm:t>
    </dgm:pt>
    <dgm:pt modelId="{D7B301A7-896F-4C36-A1D3-DDD9D83F2188}" type="pres">
      <dgm:prSet presAssocID="{3D92D52B-5A30-4111-8BC7-F19E31F496FF}" presName="CompostProcess" presStyleCnt="0">
        <dgm:presLayoutVars>
          <dgm:dir/>
          <dgm:resizeHandles val="exact"/>
        </dgm:presLayoutVars>
      </dgm:prSet>
      <dgm:spPr/>
    </dgm:pt>
    <dgm:pt modelId="{2A6209E2-1DE6-45D1-A6CB-9C70C7BDAD38}" type="pres">
      <dgm:prSet presAssocID="{3D92D52B-5A30-4111-8BC7-F19E31F496FF}" presName="arrow" presStyleLbl="bgShp" presStyleIdx="0" presStyleCnt="1"/>
      <dgm:spPr>
        <a:solidFill>
          <a:schemeClr val="accent6">
            <a:lumMod val="20000"/>
            <a:lumOff val="80000"/>
          </a:schemeClr>
        </a:solidFill>
      </dgm:spPr>
    </dgm:pt>
    <dgm:pt modelId="{D67E8065-E4B3-4A61-81FC-B77D92EBFDC6}" type="pres">
      <dgm:prSet presAssocID="{3D92D52B-5A30-4111-8BC7-F19E31F496FF}" presName="linearProcess" presStyleCnt="0"/>
      <dgm:spPr/>
    </dgm:pt>
    <dgm:pt modelId="{E88931AB-E329-46AF-B5F7-0D005208873F}" type="pres">
      <dgm:prSet presAssocID="{43A9C073-FF2C-4EF4-B59E-E692AEF23588}" presName="textNode" presStyleLbl="node1" presStyleIdx="0" presStyleCnt="2">
        <dgm:presLayoutVars>
          <dgm:bulletEnabled val="1"/>
        </dgm:presLayoutVars>
      </dgm:prSet>
      <dgm:spPr/>
    </dgm:pt>
    <dgm:pt modelId="{C0011A38-5E7B-4A96-9B5C-E58DBB4C9B74}" type="pres">
      <dgm:prSet presAssocID="{E60C2D90-5C1D-4D5B-A6B6-FE56C94E301E}" presName="sibTrans" presStyleCnt="0"/>
      <dgm:spPr/>
    </dgm:pt>
    <dgm:pt modelId="{9C7FFE56-FD84-43AE-A73F-2FFFCC4DBEF8}" type="pres">
      <dgm:prSet presAssocID="{22E2E83A-6078-40DB-AE6B-86E07CAB8E17}" presName="textNode" presStyleLbl="node1" presStyleIdx="1" presStyleCnt="2">
        <dgm:presLayoutVars>
          <dgm:bulletEnabled val="1"/>
        </dgm:presLayoutVars>
      </dgm:prSet>
      <dgm:spPr/>
    </dgm:pt>
  </dgm:ptLst>
  <dgm:cxnLst>
    <dgm:cxn modelId="{B59B2512-2045-4582-ABA4-BB61F15E31BC}" type="presOf" srcId="{3D92D52B-5A30-4111-8BC7-F19E31F496FF}" destId="{D7B301A7-896F-4C36-A1D3-DDD9D83F2188}" srcOrd="0" destOrd="0" presId="urn:microsoft.com/office/officeart/2005/8/layout/hProcess9"/>
    <dgm:cxn modelId="{5E177A3A-3EA4-48A9-B0A5-18CAB96D9477}" type="presOf" srcId="{43A9C073-FF2C-4EF4-B59E-E692AEF23588}" destId="{E88931AB-E329-46AF-B5F7-0D005208873F}" srcOrd="0" destOrd="0" presId="urn:microsoft.com/office/officeart/2005/8/layout/hProcess9"/>
    <dgm:cxn modelId="{F981CA97-FAF7-46C1-B024-A6488F7B5A3F}" srcId="{3D92D52B-5A30-4111-8BC7-F19E31F496FF}" destId="{43A9C073-FF2C-4EF4-B59E-E692AEF23588}" srcOrd="0" destOrd="0" parTransId="{7A6542B1-20F8-4D36-B11A-C51BB7C6C3BD}" sibTransId="{E60C2D90-5C1D-4D5B-A6B6-FE56C94E301E}"/>
    <dgm:cxn modelId="{BCBAD7A6-7220-4CC4-9E25-21C3E592956C}" srcId="{3D92D52B-5A30-4111-8BC7-F19E31F496FF}" destId="{22E2E83A-6078-40DB-AE6B-86E07CAB8E17}" srcOrd="1" destOrd="0" parTransId="{00FD296B-F1EC-4ADD-BDC3-6C50952040B3}" sibTransId="{C2F571B5-DF28-4ED2-A55C-BD8B9DCE2597}"/>
    <dgm:cxn modelId="{5C226BDE-136A-48E4-9480-65F0C53DE080}" type="presOf" srcId="{22E2E83A-6078-40DB-AE6B-86E07CAB8E17}" destId="{9C7FFE56-FD84-43AE-A73F-2FFFCC4DBEF8}" srcOrd="0" destOrd="0" presId="urn:microsoft.com/office/officeart/2005/8/layout/hProcess9"/>
    <dgm:cxn modelId="{A7981629-AE89-466C-8360-0FC281F6F618}" type="presParOf" srcId="{D7B301A7-896F-4C36-A1D3-DDD9D83F2188}" destId="{2A6209E2-1DE6-45D1-A6CB-9C70C7BDAD38}" srcOrd="0" destOrd="0" presId="urn:microsoft.com/office/officeart/2005/8/layout/hProcess9"/>
    <dgm:cxn modelId="{E37657E1-306A-442F-8A61-88A6466B031D}" type="presParOf" srcId="{D7B301A7-896F-4C36-A1D3-DDD9D83F2188}" destId="{D67E8065-E4B3-4A61-81FC-B77D92EBFDC6}" srcOrd="1" destOrd="0" presId="urn:microsoft.com/office/officeart/2005/8/layout/hProcess9"/>
    <dgm:cxn modelId="{8094C434-A32E-4101-B78B-7BA510E27A22}" type="presParOf" srcId="{D67E8065-E4B3-4A61-81FC-B77D92EBFDC6}" destId="{E88931AB-E329-46AF-B5F7-0D005208873F}" srcOrd="0" destOrd="0" presId="urn:microsoft.com/office/officeart/2005/8/layout/hProcess9"/>
    <dgm:cxn modelId="{A46914EF-CB1B-4C8C-BD74-D7089CE52EC3}" type="presParOf" srcId="{D67E8065-E4B3-4A61-81FC-B77D92EBFDC6}" destId="{C0011A38-5E7B-4A96-9B5C-E58DBB4C9B74}" srcOrd="1" destOrd="0" presId="urn:microsoft.com/office/officeart/2005/8/layout/hProcess9"/>
    <dgm:cxn modelId="{18C4BFF0-0293-4BF8-AB86-C17ED1BDAF8C}" type="presParOf" srcId="{D67E8065-E4B3-4A61-81FC-B77D92EBFDC6}" destId="{9C7FFE56-FD84-43AE-A73F-2FFFCC4DBEF8}" srcOrd="2"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FB2B07-C9A8-43BD-97F7-52E2AF7C7F11}" type="doc">
      <dgm:prSet loTypeId="urn:microsoft.com/office/officeart/2005/8/layout/process1" loCatId="process" qsTypeId="urn:microsoft.com/office/officeart/2005/8/quickstyle/simple1" qsCatId="simple" csTypeId="urn:microsoft.com/office/officeart/2005/8/colors/colorful1" csCatId="colorful" phldr="1"/>
      <dgm:spPr/>
    </dgm:pt>
    <dgm:pt modelId="{7E61656F-3F42-4C0D-8BB3-C21A787CC707}">
      <dgm:prSet phldrT="[Text]" custT="1"/>
      <dgm:spPr>
        <a:solidFill>
          <a:schemeClr val="accent2">
            <a:lumMod val="40000"/>
            <a:lumOff val="60000"/>
          </a:schemeClr>
        </a:solidFill>
        <a:ln w="19050"/>
      </dgm:spPr>
      <dgm:t>
        <a:bodyPr/>
        <a:lstStyle/>
        <a:p>
          <a:pPr>
            <a:lnSpc>
              <a:spcPct val="125000"/>
            </a:lnSpc>
            <a:spcBef>
              <a:spcPts val="600"/>
            </a:spcBef>
            <a:spcAft>
              <a:spcPts val="0"/>
            </a:spcAft>
          </a:pPr>
          <a:r>
            <a:rPr lang="en-US" sz="3200" dirty="0">
              <a:solidFill>
                <a:schemeClr val="tx1"/>
              </a:solidFill>
              <a:latin typeface="Calibri" panose="020F0502020204030204" pitchFamily="34" charset="0"/>
              <a:ea typeface="Calibri" panose="020F0502020204030204" pitchFamily="34" charset="0"/>
              <a:cs typeface="Calibri" panose="020F0502020204030204" pitchFamily="34" charset="0"/>
            </a:rPr>
            <a:t>How to motivate existing customers to advertise for your business?</a:t>
          </a:r>
          <a:endParaRPr lang="en-US" sz="3200" dirty="0">
            <a:latin typeface="Calibri" panose="020F0502020204030204" pitchFamily="34" charset="0"/>
            <a:ea typeface="Calibri" panose="020F0502020204030204" pitchFamily="34" charset="0"/>
            <a:cs typeface="Calibri" panose="020F0502020204030204" pitchFamily="34" charset="0"/>
          </a:endParaRPr>
        </a:p>
      </dgm:t>
    </dgm:pt>
    <dgm:pt modelId="{8D11F4F0-A3F9-4030-B163-C52A8F06CA4E}" type="parTrans" cxnId="{2A1E4D2E-885C-432D-93E1-9F7C87AEF7B8}">
      <dgm:prSet/>
      <dgm:spPr/>
      <dgm:t>
        <a:bodyPr/>
        <a:lstStyle/>
        <a:p>
          <a:endParaRPr lang="en-US"/>
        </a:p>
      </dgm:t>
    </dgm:pt>
    <dgm:pt modelId="{D798E403-9CB8-465C-837F-21BAEEEFDE3D}" type="sibTrans" cxnId="{2A1E4D2E-885C-432D-93E1-9F7C87AEF7B8}">
      <dgm:prSet custT="1"/>
      <dgm:spPr>
        <a:gradFill flip="none" rotWithShape="0">
          <a:gsLst>
            <a:gs pos="0">
              <a:schemeClr val="accent5">
                <a:lumMod val="50000"/>
                <a:tint val="66000"/>
                <a:satMod val="160000"/>
              </a:schemeClr>
            </a:gs>
            <a:gs pos="50000">
              <a:schemeClr val="accent5">
                <a:lumMod val="50000"/>
                <a:tint val="44500"/>
                <a:satMod val="160000"/>
              </a:schemeClr>
            </a:gs>
            <a:gs pos="100000">
              <a:schemeClr val="accent5">
                <a:lumMod val="50000"/>
                <a:tint val="23500"/>
                <a:satMod val="160000"/>
              </a:schemeClr>
            </a:gs>
          </a:gsLst>
          <a:lin ang="0" scaled="1"/>
          <a:tileRect/>
        </a:gradFill>
      </dgm:spPr>
      <dgm:t>
        <a:bodyPr/>
        <a:lstStyle/>
        <a:p>
          <a:r>
            <a:rPr lang="en-US" sz="2800" dirty="0">
              <a:solidFill>
                <a:schemeClr val="tx1"/>
              </a:solidFill>
            </a:rPr>
            <a:t>1</a:t>
          </a:r>
        </a:p>
      </dgm:t>
    </dgm:pt>
    <dgm:pt modelId="{5B2432A7-777D-4653-8636-7CCCFDA862CC}">
      <dgm:prSet phldrT="[Text]" custT="1"/>
      <dgm:spPr>
        <a:gradFill flip="none" rotWithShape="1">
          <a:gsLst>
            <a:gs pos="0">
              <a:srgbClr val="00EA6A">
                <a:shade val="30000"/>
                <a:satMod val="115000"/>
              </a:srgbClr>
            </a:gs>
            <a:gs pos="50000">
              <a:srgbClr val="00EA6A">
                <a:shade val="67500"/>
                <a:satMod val="115000"/>
              </a:srgbClr>
            </a:gs>
            <a:gs pos="100000">
              <a:srgbClr val="00EA6A">
                <a:shade val="100000"/>
                <a:satMod val="115000"/>
              </a:srgbClr>
            </a:gs>
          </a:gsLst>
          <a:lin ang="16200000" scaled="1"/>
          <a:tileRect/>
        </a:gradFill>
        <a:ln w="19050"/>
      </dgm:spPr>
      <dgm:t>
        <a:bodyPr/>
        <a:lstStyle/>
        <a:p>
          <a:pPr>
            <a:lnSpc>
              <a:spcPct val="125000"/>
            </a:lnSpc>
            <a:spcBef>
              <a:spcPts val="600"/>
            </a:spcBef>
            <a:spcAft>
              <a:spcPts val="0"/>
            </a:spcAft>
          </a:pPr>
          <a:r>
            <a:rPr lang="en-US" sz="3200" b="1" dirty="0">
              <a:solidFill>
                <a:schemeClr val="bg2"/>
              </a:solidFill>
              <a:latin typeface="Calibri" panose="020F0502020204030204" pitchFamily="34" charset="0"/>
              <a:ea typeface="Calibri" panose="020F0502020204030204" pitchFamily="34" charset="0"/>
              <a:cs typeface="Calibri" panose="020F0502020204030204" pitchFamily="34" charset="0"/>
            </a:rPr>
            <a:t>When they get unique benefits in their bargains.</a:t>
          </a:r>
        </a:p>
      </dgm:t>
    </dgm:pt>
    <dgm:pt modelId="{E77BF1BB-67CC-444E-B52D-B34B7A3E5E0C}" type="parTrans" cxnId="{BA5945EB-A8CA-4052-BBF6-73C8FF63A9E5}">
      <dgm:prSet/>
      <dgm:spPr/>
      <dgm:t>
        <a:bodyPr/>
        <a:lstStyle/>
        <a:p>
          <a:endParaRPr lang="en-US"/>
        </a:p>
      </dgm:t>
    </dgm:pt>
    <dgm:pt modelId="{620EF947-9150-445B-97E2-81743D5C8A89}" type="sibTrans" cxnId="{BA5945EB-A8CA-4052-BBF6-73C8FF63A9E5}">
      <dgm:prSet/>
      <dgm:spPr/>
      <dgm:t>
        <a:bodyPr/>
        <a:lstStyle/>
        <a:p>
          <a:endParaRPr lang="en-US"/>
        </a:p>
      </dgm:t>
    </dgm:pt>
    <dgm:pt modelId="{BE12A3A5-3994-4F28-823A-831CEAE75616}" type="pres">
      <dgm:prSet presAssocID="{99FB2B07-C9A8-43BD-97F7-52E2AF7C7F11}" presName="Name0" presStyleCnt="0">
        <dgm:presLayoutVars>
          <dgm:dir/>
          <dgm:resizeHandles val="exact"/>
        </dgm:presLayoutVars>
      </dgm:prSet>
      <dgm:spPr/>
    </dgm:pt>
    <dgm:pt modelId="{A8E6FFF7-BE04-4C64-9C56-A082433CF2D0}" type="pres">
      <dgm:prSet presAssocID="{7E61656F-3F42-4C0D-8BB3-C21A787CC707}" presName="node" presStyleLbl="node1" presStyleIdx="0" presStyleCnt="2">
        <dgm:presLayoutVars>
          <dgm:bulletEnabled val="1"/>
        </dgm:presLayoutVars>
      </dgm:prSet>
      <dgm:spPr/>
    </dgm:pt>
    <dgm:pt modelId="{F6483A11-04C5-43C2-9278-768DC03B61EB}" type="pres">
      <dgm:prSet presAssocID="{D798E403-9CB8-465C-837F-21BAEEEFDE3D}" presName="sibTrans" presStyleLbl="sibTrans2D1" presStyleIdx="0" presStyleCnt="1"/>
      <dgm:spPr/>
    </dgm:pt>
    <dgm:pt modelId="{DBE33CB4-AE8D-4715-8A9B-ADA0E6EBEF5E}" type="pres">
      <dgm:prSet presAssocID="{D798E403-9CB8-465C-837F-21BAEEEFDE3D}" presName="connectorText" presStyleLbl="sibTrans2D1" presStyleIdx="0" presStyleCnt="1"/>
      <dgm:spPr/>
    </dgm:pt>
    <dgm:pt modelId="{EEE3915E-40AE-4F32-9DD0-5C83F46EDBA1}" type="pres">
      <dgm:prSet presAssocID="{5B2432A7-777D-4653-8636-7CCCFDA862CC}" presName="node" presStyleLbl="node1" presStyleIdx="1" presStyleCnt="2">
        <dgm:presLayoutVars>
          <dgm:bulletEnabled val="1"/>
        </dgm:presLayoutVars>
      </dgm:prSet>
      <dgm:spPr/>
    </dgm:pt>
  </dgm:ptLst>
  <dgm:cxnLst>
    <dgm:cxn modelId="{2A1E4D2E-885C-432D-93E1-9F7C87AEF7B8}" srcId="{99FB2B07-C9A8-43BD-97F7-52E2AF7C7F11}" destId="{7E61656F-3F42-4C0D-8BB3-C21A787CC707}" srcOrd="0" destOrd="0" parTransId="{8D11F4F0-A3F9-4030-B163-C52A8F06CA4E}" sibTransId="{D798E403-9CB8-465C-837F-21BAEEEFDE3D}"/>
    <dgm:cxn modelId="{ABC85F8D-6E93-42F6-B519-0B25226F675F}" type="presOf" srcId="{7E61656F-3F42-4C0D-8BB3-C21A787CC707}" destId="{A8E6FFF7-BE04-4C64-9C56-A082433CF2D0}" srcOrd="0" destOrd="0" presId="urn:microsoft.com/office/officeart/2005/8/layout/process1"/>
    <dgm:cxn modelId="{BD50AEB3-D42C-4E04-B545-83E4F5568B95}" type="presOf" srcId="{5B2432A7-777D-4653-8636-7CCCFDA862CC}" destId="{EEE3915E-40AE-4F32-9DD0-5C83F46EDBA1}" srcOrd="0" destOrd="0" presId="urn:microsoft.com/office/officeart/2005/8/layout/process1"/>
    <dgm:cxn modelId="{1DDD2ACA-3535-4DD3-9918-7FD62D4F369E}" type="presOf" srcId="{D798E403-9CB8-465C-837F-21BAEEEFDE3D}" destId="{F6483A11-04C5-43C2-9278-768DC03B61EB}" srcOrd="0" destOrd="0" presId="urn:microsoft.com/office/officeart/2005/8/layout/process1"/>
    <dgm:cxn modelId="{10EFBBCB-9B20-4278-8026-87920F9926B5}" type="presOf" srcId="{99FB2B07-C9A8-43BD-97F7-52E2AF7C7F11}" destId="{BE12A3A5-3994-4F28-823A-831CEAE75616}" srcOrd="0" destOrd="0" presId="urn:microsoft.com/office/officeart/2005/8/layout/process1"/>
    <dgm:cxn modelId="{BA5945EB-A8CA-4052-BBF6-73C8FF63A9E5}" srcId="{99FB2B07-C9A8-43BD-97F7-52E2AF7C7F11}" destId="{5B2432A7-777D-4653-8636-7CCCFDA862CC}" srcOrd="1" destOrd="0" parTransId="{E77BF1BB-67CC-444E-B52D-B34B7A3E5E0C}" sibTransId="{620EF947-9150-445B-97E2-81743D5C8A89}"/>
    <dgm:cxn modelId="{DF1184EE-B741-45C3-8C58-C6AEF6F51281}" type="presOf" srcId="{D798E403-9CB8-465C-837F-21BAEEEFDE3D}" destId="{DBE33CB4-AE8D-4715-8A9B-ADA0E6EBEF5E}" srcOrd="1" destOrd="0" presId="urn:microsoft.com/office/officeart/2005/8/layout/process1"/>
    <dgm:cxn modelId="{BC43D90F-81CA-41D1-855D-C67A1354FFF9}" type="presParOf" srcId="{BE12A3A5-3994-4F28-823A-831CEAE75616}" destId="{A8E6FFF7-BE04-4C64-9C56-A082433CF2D0}" srcOrd="0" destOrd="0" presId="urn:microsoft.com/office/officeart/2005/8/layout/process1"/>
    <dgm:cxn modelId="{E078FEFE-E7EF-4CB3-8684-52615461EC41}" type="presParOf" srcId="{BE12A3A5-3994-4F28-823A-831CEAE75616}" destId="{F6483A11-04C5-43C2-9278-768DC03B61EB}" srcOrd="1" destOrd="0" presId="urn:microsoft.com/office/officeart/2005/8/layout/process1"/>
    <dgm:cxn modelId="{099882EE-5D13-4B91-B8F9-0E9F8A9A9E5F}" type="presParOf" srcId="{F6483A11-04C5-43C2-9278-768DC03B61EB}" destId="{DBE33CB4-AE8D-4715-8A9B-ADA0E6EBEF5E}" srcOrd="0" destOrd="0" presId="urn:microsoft.com/office/officeart/2005/8/layout/process1"/>
    <dgm:cxn modelId="{D4E5BBFD-5D87-4039-84EE-3720CC978B7C}" type="presParOf" srcId="{BE12A3A5-3994-4F28-823A-831CEAE75616}" destId="{EEE3915E-40AE-4F32-9DD0-5C83F46EDBA1}"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9FB2B07-C9A8-43BD-97F7-52E2AF7C7F11}" type="doc">
      <dgm:prSet loTypeId="urn:microsoft.com/office/officeart/2005/8/layout/process1" loCatId="process" qsTypeId="urn:microsoft.com/office/officeart/2005/8/quickstyle/simple1" qsCatId="simple" csTypeId="urn:microsoft.com/office/officeart/2005/8/colors/colorful1" csCatId="colorful" phldr="1"/>
      <dgm:spPr/>
    </dgm:pt>
    <dgm:pt modelId="{7E61656F-3F42-4C0D-8BB3-C21A787CC707}">
      <dgm:prSet phldrT="[Text]" custT="1"/>
      <dgm:spPr>
        <a:solidFill>
          <a:schemeClr val="accent2">
            <a:lumMod val="40000"/>
            <a:lumOff val="60000"/>
          </a:schemeClr>
        </a:solidFill>
        <a:ln w="19050"/>
      </dgm:spPr>
      <dgm:t>
        <a:bodyPr/>
        <a:lstStyle/>
        <a:p>
          <a:pPr>
            <a:lnSpc>
              <a:spcPct val="125000"/>
            </a:lnSpc>
            <a:spcBef>
              <a:spcPts val="600"/>
            </a:spcBef>
            <a:spcAft>
              <a:spcPts val="0"/>
            </a:spcAft>
          </a:pPr>
          <a:r>
            <a:rPr lang="en-US" sz="3200" dirty="0">
              <a:solidFill>
                <a:schemeClr val="tx1"/>
              </a:solidFill>
              <a:latin typeface="Calibri" panose="020F0502020204030204" pitchFamily="34" charset="0"/>
              <a:ea typeface="Calibri" panose="020F0502020204030204" pitchFamily="34" charset="0"/>
              <a:cs typeface="Calibri" panose="020F0502020204030204" pitchFamily="34" charset="0"/>
            </a:rPr>
            <a:t>Can I Elevate Customer Experience and Generate New Revenue Together?</a:t>
          </a:r>
          <a:endParaRPr lang="en-US" sz="3200" dirty="0">
            <a:latin typeface="Calibri" panose="020F0502020204030204" pitchFamily="34" charset="0"/>
            <a:ea typeface="Calibri" panose="020F0502020204030204" pitchFamily="34" charset="0"/>
            <a:cs typeface="Calibri" panose="020F0502020204030204" pitchFamily="34" charset="0"/>
          </a:endParaRPr>
        </a:p>
      </dgm:t>
    </dgm:pt>
    <dgm:pt modelId="{8D11F4F0-A3F9-4030-B163-C52A8F06CA4E}" type="parTrans" cxnId="{2A1E4D2E-885C-432D-93E1-9F7C87AEF7B8}">
      <dgm:prSet/>
      <dgm:spPr/>
      <dgm:t>
        <a:bodyPr/>
        <a:lstStyle/>
        <a:p>
          <a:endParaRPr lang="en-US"/>
        </a:p>
      </dgm:t>
    </dgm:pt>
    <dgm:pt modelId="{D798E403-9CB8-465C-837F-21BAEEEFDE3D}" type="sibTrans" cxnId="{2A1E4D2E-885C-432D-93E1-9F7C87AEF7B8}">
      <dgm:prSet custT="1"/>
      <dgm:spPr>
        <a:gradFill flip="none" rotWithShape="0">
          <a:gsLst>
            <a:gs pos="0">
              <a:schemeClr val="accent5">
                <a:lumMod val="50000"/>
                <a:tint val="66000"/>
                <a:satMod val="160000"/>
              </a:schemeClr>
            </a:gs>
            <a:gs pos="50000">
              <a:schemeClr val="accent5">
                <a:lumMod val="50000"/>
                <a:tint val="44500"/>
                <a:satMod val="160000"/>
              </a:schemeClr>
            </a:gs>
            <a:gs pos="100000">
              <a:schemeClr val="accent5">
                <a:lumMod val="50000"/>
                <a:tint val="23500"/>
                <a:satMod val="160000"/>
              </a:schemeClr>
            </a:gs>
          </a:gsLst>
          <a:lin ang="0" scaled="1"/>
          <a:tileRect/>
        </a:gradFill>
      </dgm:spPr>
      <dgm:t>
        <a:bodyPr/>
        <a:lstStyle/>
        <a:p>
          <a:r>
            <a:rPr lang="en-US" sz="2800" dirty="0">
              <a:solidFill>
                <a:schemeClr val="tx1"/>
              </a:solidFill>
            </a:rPr>
            <a:t>2</a:t>
          </a:r>
        </a:p>
      </dgm:t>
    </dgm:pt>
    <dgm:pt modelId="{5B2432A7-777D-4653-8636-7CCCFDA862CC}">
      <dgm:prSet phldrT="[Text]" custT="1"/>
      <dgm:spPr>
        <a:gradFill flip="none" rotWithShape="0">
          <a:gsLst>
            <a:gs pos="0">
              <a:srgbClr val="00EA6A">
                <a:shade val="30000"/>
                <a:satMod val="115000"/>
              </a:srgbClr>
            </a:gs>
            <a:gs pos="50000">
              <a:srgbClr val="00EA6A">
                <a:shade val="67500"/>
                <a:satMod val="115000"/>
              </a:srgbClr>
            </a:gs>
            <a:gs pos="100000">
              <a:srgbClr val="00EA6A">
                <a:shade val="100000"/>
                <a:satMod val="115000"/>
              </a:srgbClr>
            </a:gs>
          </a:gsLst>
          <a:lin ang="5400000" scaled="1"/>
          <a:tileRect/>
        </a:gradFill>
        <a:ln w="19050"/>
      </dgm:spPr>
      <dgm:t>
        <a:bodyPr/>
        <a:lstStyle/>
        <a:p>
          <a:pPr>
            <a:lnSpc>
              <a:spcPct val="125000"/>
            </a:lnSpc>
            <a:spcBef>
              <a:spcPts val="600"/>
            </a:spcBef>
            <a:spcAft>
              <a:spcPts val="0"/>
            </a:spcAft>
          </a:pPr>
          <a:r>
            <a:rPr lang="en-US" sz="3200" b="1" dirty="0">
              <a:solidFill>
                <a:schemeClr val="bg2"/>
              </a:solidFill>
              <a:latin typeface="Calibri" panose="020F0502020204030204" pitchFamily="34" charset="0"/>
              <a:ea typeface="Calibri" panose="020F0502020204030204" pitchFamily="34" charset="0"/>
              <a:cs typeface="Calibri" panose="020F0502020204030204" pitchFamily="34" charset="0"/>
            </a:rPr>
            <a:t>Cross-Sell,</a:t>
          </a:r>
          <a:br>
            <a:rPr lang="en-US" sz="3200" b="1" dirty="0">
              <a:solidFill>
                <a:schemeClr val="bg2"/>
              </a:solidFill>
              <a:latin typeface="Calibri" panose="020F0502020204030204" pitchFamily="34" charset="0"/>
              <a:ea typeface="Calibri" panose="020F0502020204030204" pitchFamily="34" charset="0"/>
              <a:cs typeface="Calibri" panose="020F0502020204030204" pitchFamily="34" charset="0"/>
            </a:rPr>
          </a:br>
          <a:r>
            <a:rPr lang="en-US" sz="3200" b="1" dirty="0">
              <a:solidFill>
                <a:schemeClr val="bg2"/>
              </a:solidFill>
              <a:latin typeface="Calibri" panose="020F0502020204030204" pitchFamily="34" charset="0"/>
              <a:ea typeface="Calibri" panose="020F0502020204030204" pitchFamily="34" charset="0"/>
              <a:cs typeface="Calibri" panose="020F0502020204030204" pitchFamily="34" charset="0"/>
            </a:rPr>
            <a:t>Up-Sell, and Bundle.</a:t>
          </a:r>
        </a:p>
      </dgm:t>
    </dgm:pt>
    <dgm:pt modelId="{E77BF1BB-67CC-444E-B52D-B34B7A3E5E0C}" type="parTrans" cxnId="{BA5945EB-A8CA-4052-BBF6-73C8FF63A9E5}">
      <dgm:prSet/>
      <dgm:spPr/>
      <dgm:t>
        <a:bodyPr/>
        <a:lstStyle/>
        <a:p>
          <a:endParaRPr lang="en-US"/>
        </a:p>
      </dgm:t>
    </dgm:pt>
    <dgm:pt modelId="{620EF947-9150-445B-97E2-81743D5C8A89}" type="sibTrans" cxnId="{BA5945EB-A8CA-4052-BBF6-73C8FF63A9E5}">
      <dgm:prSet/>
      <dgm:spPr/>
      <dgm:t>
        <a:bodyPr/>
        <a:lstStyle/>
        <a:p>
          <a:endParaRPr lang="en-US"/>
        </a:p>
      </dgm:t>
    </dgm:pt>
    <dgm:pt modelId="{BE12A3A5-3994-4F28-823A-831CEAE75616}" type="pres">
      <dgm:prSet presAssocID="{99FB2B07-C9A8-43BD-97F7-52E2AF7C7F11}" presName="Name0" presStyleCnt="0">
        <dgm:presLayoutVars>
          <dgm:dir/>
          <dgm:resizeHandles val="exact"/>
        </dgm:presLayoutVars>
      </dgm:prSet>
      <dgm:spPr/>
    </dgm:pt>
    <dgm:pt modelId="{A8E6FFF7-BE04-4C64-9C56-A082433CF2D0}" type="pres">
      <dgm:prSet presAssocID="{7E61656F-3F42-4C0D-8BB3-C21A787CC707}" presName="node" presStyleLbl="node1" presStyleIdx="0" presStyleCnt="2">
        <dgm:presLayoutVars>
          <dgm:bulletEnabled val="1"/>
        </dgm:presLayoutVars>
      </dgm:prSet>
      <dgm:spPr/>
    </dgm:pt>
    <dgm:pt modelId="{F6483A11-04C5-43C2-9278-768DC03B61EB}" type="pres">
      <dgm:prSet presAssocID="{D798E403-9CB8-465C-837F-21BAEEEFDE3D}" presName="sibTrans" presStyleLbl="sibTrans2D1" presStyleIdx="0" presStyleCnt="1"/>
      <dgm:spPr/>
    </dgm:pt>
    <dgm:pt modelId="{DBE33CB4-AE8D-4715-8A9B-ADA0E6EBEF5E}" type="pres">
      <dgm:prSet presAssocID="{D798E403-9CB8-465C-837F-21BAEEEFDE3D}" presName="connectorText" presStyleLbl="sibTrans2D1" presStyleIdx="0" presStyleCnt="1"/>
      <dgm:spPr/>
    </dgm:pt>
    <dgm:pt modelId="{EEE3915E-40AE-4F32-9DD0-5C83F46EDBA1}" type="pres">
      <dgm:prSet presAssocID="{5B2432A7-777D-4653-8636-7CCCFDA862CC}" presName="node" presStyleLbl="node1" presStyleIdx="1" presStyleCnt="2">
        <dgm:presLayoutVars>
          <dgm:bulletEnabled val="1"/>
        </dgm:presLayoutVars>
      </dgm:prSet>
      <dgm:spPr/>
    </dgm:pt>
  </dgm:ptLst>
  <dgm:cxnLst>
    <dgm:cxn modelId="{2A1E4D2E-885C-432D-93E1-9F7C87AEF7B8}" srcId="{99FB2B07-C9A8-43BD-97F7-52E2AF7C7F11}" destId="{7E61656F-3F42-4C0D-8BB3-C21A787CC707}" srcOrd="0" destOrd="0" parTransId="{8D11F4F0-A3F9-4030-B163-C52A8F06CA4E}" sibTransId="{D798E403-9CB8-465C-837F-21BAEEEFDE3D}"/>
    <dgm:cxn modelId="{ABC85F8D-6E93-42F6-B519-0B25226F675F}" type="presOf" srcId="{7E61656F-3F42-4C0D-8BB3-C21A787CC707}" destId="{A8E6FFF7-BE04-4C64-9C56-A082433CF2D0}" srcOrd="0" destOrd="0" presId="urn:microsoft.com/office/officeart/2005/8/layout/process1"/>
    <dgm:cxn modelId="{BD50AEB3-D42C-4E04-B545-83E4F5568B95}" type="presOf" srcId="{5B2432A7-777D-4653-8636-7CCCFDA862CC}" destId="{EEE3915E-40AE-4F32-9DD0-5C83F46EDBA1}" srcOrd="0" destOrd="0" presId="urn:microsoft.com/office/officeart/2005/8/layout/process1"/>
    <dgm:cxn modelId="{1DDD2ACA-3535-4DD3-9918-7FD62D4F369E}" type="presOf" srcId="{D798E403-9CB8-465C-837F-21BAEEEFDE3D}" destId="{F6483A11-04C5-43C2-9278-768DC03B61EB}" srcOrd="0" destOrd="0" presId="urn:microsoft.com/office/officeart/2005/8/layout/process1"/>
    <dgm:cxn modelId="{10EFBBCB-9B20-4278-8026-87920F9926B5}" type="presOf" srcId="{99FB2B07-C9A8-43BD-97F7-52E2AF7C7F11}" destId="{BE12A3A5-3994-4F28-823A-831CEAE75616}" srcOrd="0" destOrd="0" presId="urn:microsoft.com/office/officeart/2005/8/layout/process1"/>
    <dgm:cxn modelId="{BA5945EB-A8CA-4052-BBF6-73C8FF63A9E5}" srcId="{99FB2B07-C9A8-43BD-97F7-52E2AF7C7F11}" destId="{5B2432A7-777D-4653-8636-7CCCFDA862CC}" srcOrd="1" destOrd="0" parTransId="{E77BF1BB-67CC-444E-B52D-B34B7A3E5E0C}" sibTransId="{620EF947-9150-445B-97E2-81743D5C8A89}"/>
    <dgm:cxn modelId="{DF1184EE-B741-45C3-8C58-C6AEF6F51281}" type="presOf" srcId="{D798E403-9CB8-465C-837F-21BAEEEFDE3D}" destId="{DBE33CB4-AE8D-4715-8A9B-ADA0E6EBEF5E}" srcOrd="1" destOrd="0" presId="urn:microsoft.com/office/officeart/2005/8/layout/process1"/>
    <dgm:cxn modelId="{BC43D90F-81CA-41D1-855D-C67A1354FFF9}" type="presParOf" srcId="{BE12A3A5-3994-4F28-823A-831CEAE75616}" destId="{A8E6FFF7-BE04-4C64-9C56-A082433CF2D0}" srcOrd="0" destOrd="0" presId="urn:microsoft.com/office/officeart/2005/8/layout/process1"/>
    <dgm:cxn modelId="{E078FEFE-E7EF-4CB3-8684-52615461EC41}" type="presParOf" srcId="{BE12A3A5-3994-4F28-823A-831CEAE75616}" destId="{F6483A11-04C5-43C2-9278-768DC03B61EB}" srcOrd="1" destOrd="0" presId="urn:microsoft.com/office/officeart/2005/8/layout/process1"/>
    <dgm:cxn modelId="{099882EE-5D13-4B91-B8F9-0E9F8A9A9E5F}" type="presParOf" srcId="{F6483A11-04C5-43C2-9278-768DC03B61EB}" destId="{DBE33CB4-AE8D-4715-8A9B-ADA0E6EBEF5E}" srcOrd="0" destOrd="0" presId="urn:microsoft.com/office/officeart/2005/8/layout/process1"/>
    <dgm:cxn modelId="{D4E5BBFD-5D87-4039-84EE-3720CC978B7C}" type="presParOf" srcId="{BE12A3A5-3994-4F28-823A-831CEAE75616}" destId="{EEE3915E-40AE-4F32-9DD0-5C83F46EDBA1}" srcOrd="2"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DB88E58-E646-475C-9CF9-0A5F612CB529}" type="doc">
      <dgm:prSet loTypeId="urn:microsoft.com/office/officeart/2005/8/layout/vList5" loCatId="list" qsTypeId="urn:microsoft.com/office/officeart/2005/8/quickstyle/simple1" qsCatId="simple" csTypeId="urn:microsoft.com/office/officeart/2005/8/colors/accent1_1" csCatId="accent1" phldr="1"/>
      <dgm:spPr/>
      <dgm:t>
        <a:bodyPr/>
        <a:lstStyle/>
        <a:p>
          <a:endParaRPr lang="en-US"/>
        </a:p>
      </dgm:t>
    </dgm:pt>
    <dgm:pt modelId="{36D208C5-474B-460F-B657-E74BBBE2ED97}">
      <dgm:prSet phldrT="[Text]"/>
      <dgm:spPr>
        <a:solidFill>
          <a:schemeClr val="accent2">
            <a:lumMod val="40000"/>
            <a:lumOff val="60000"/>
          </a:schemeClr>
        </a:solidFill>
      </dgm:spPr>
      <dgm:t>
        <a:bodyPr/>
        <a:lstStyle/>
        <a:p>
          <a:pPr>
            <a:lnSpc>
              <a:spcPct val="100000"/>
            </a:lnSpc>
            <a:spcAft>
              <a:spcPts val="0"/>
            </a:spcAft>
          </a:pPr>
          <a:r>
            <a:rPr lang="en-US" dirty="0"/>
            <a:t>Cross-Sell</a:t>
          </a:r>
        </a:p>
        <a:p>
          <a:pPr>
            <a:lnSpc>
              <a:spcPct val="90000"/>
            </a:lnSpc>
            <a:spcAft>
              <a:spcPct val="35000"/>
            </a:spcAft>
          </a:pPr>
          <a:endParaRPr lang="en-US" dirty="0"/>
        </a:p>
      </dgm:t>
    </dgm:pt>
    <dgm:pt modelId="{FF62B741-E2EE-4155-B2C7-E5B490802F67}" type="parTrans" cxnId="{39B2C026-560F-4933-A084-64D4A49D4BEE}">
      <dgm:prSet/>
      <dgm:spPr/>
      <dgm:t>
        <a:bodyPr/>
        <a:lstStyle/>
        <a:p>
          <a:endParaRPr lang="en-US"/>
        </a:p>
      </dgm:t>
    </dgm:pt>
    <dgm:pt modelId="{978120A0-0F5E-49DB-9295-BD47E9C03C92}" type="sibTrans" cxnId="{39B2C026-560F-4933-A084-64D4A49D4BEE}">
      <dgm:prSet/>
      <dgm:spPr/>
      <dgm:t>
        <a:bodyPr/>
        <a:lstStyle/>
        <a:p>
          <a:endParaRPr lang="en-US"/>
        </a:p>
      </dgm:t>
    </dgm:pt>
    <dgm:pt modelId="{DC5B5F07-C168-40BB-85D5-FF8D03A4A7A2}">
      <dgm:prSet phldrT="[Text]" custT="1"/>
      <dgm:spPr>
        <a:solidFill>
          <a:schemeClr val="accent2">
            <a:lumMod val="20000"/>
            <a:lumOff val="80000"/>
            <a:alpha val="90000"/>
          </a:schemeClr>
        </a:solidFill>
      </dgm:spPr>
      <dgm:t>
        <a:bodyPr/>
        <a:lstStyle/>
        <a:p>
          <a:r>
            <a:rPr lang="en-US" sz="3200" dirty="0">
              <a:latin typeface="Calibri" panose="020F0502020204030204" pitchFamily="34" charset="0"/>
              <a:ea typeface="Calibri" panose="020F0502020204030204" pitchFamily="34" charset="0"/>
              <a:cs typeface="Calibri" panose="020F0502020204030204" pitchFamily="34" charset="0"/>
            </a:rPr>
            <a:t>Recommend items that a customer probably needs but has overlooked.</a:t>
          </a:r>
        </a:p>
      </dgm:t>
    </dgm:pt>
    <dgm:pt modelId="{093373D8-E810-4E09-B000-8432E6C7BFE1}" type="parTrans" cxnId="{08621271-61F7-4956-A759-AB2B93CDF929}">
      <dgm:prSet/>
      <dgm:spPr/>
      <dgm:t>
        <a:bodyPr/>
        <a:lstStyle/>
        <a:p>
          <a:endParaRPr lang="en-US"/>
        </a:p>
      </dgm:t>
    </dgm:pt>
    <dgm:pt modelId="{941CDF12-2BCE-4C0C-9B94-79ABDD58BDDA}" type="sibTrans" cxnId="{08621271-61F7-4956-A759-AB2B93CDF929}">
      <dgm:prSet/>
      <dgm:spPr/>
      <dgm:t>
        <a:bodyPr/>
        <a:lstStyle/>
        <a:p>
          <a:endParaRPr lang="en-US"/>
        </a:p>
      </dgm:t>
    </dgm:pt>
    <dgm:pt modelId="{C36E47A1-E81B-4240-8734-2549809FC581}">
      <dgm:prSet phldrT="[Text]"/>
      <dgm:spPr>
        <a:solidFill>
          <a:srgbClr val="00EA6A"/>
        </a:solidFill>
      </dgm:spPr>
      <dgm:t>
        <a:bodyPr/>
        <a:lstStyle/>
        <a:p>
          <a:r>
            <a:rPr lang="en-US" dirty="0"/>
            <a:t>Up-Sell  </a:t>
          </a:r>
        </a:p>
      </dgm:t>
    </dgm:pt>
    <dgm:pt modelId="{82965A5E-722D-4089-AE0B-29D6D18F107B}" type="parTrans" cxnId="{69BFEC45-21FD-44B2-881D-E3CC28BA1777}">
      <dgm:prSet/>
      <dgm:spPr/>
      <dgm:t>
        <a:bodyPr/>
        <a:lstStyle/>
        <a:p>
          <a:endParaRPr lang="en-US"/>
        </a:p>
      </dgm:t>
    </dgm:pt>
    <dgm:pt modelId="{42D4FA7C-6607-4576-AD35-731DDED88966}" type="sibTrans" cxnId="{69BFEC45-21FD-44B2-881D-E3CC28BA1777}">
      <dgm:prSet/>
      <dgm:spPr/>
      <dgm:t>
        <a:bodyPr/>
        <a:lstStyle/>
        <a:p>
          <a:endParaRPr lang="en-US"/>
        </a:p>
      </dgm:t>
    </dgm:pt>
    <dgm:pt modelId="{C2800090-DE5A-4008-8F25-1E8961D06016}">
      <dgm:prSet phldrT="[Text]" custT="1"/>
      <dgm:spPr>
        <a:solidFill>
          <a:schemeClr val="accent2">
            <a:lumMod val="20000"/>
            <a:lumOff val="80000"/>
            <a:alpha val="90000"/>
          </a:schemeClr>
        </a:solidFill>
      </dgm:spPr>
      <dgm:t>
        <a:bodyPr/>
        <a:lstStyle/>
        <a:p>
          <a:r>
            <a:rPr lang="en-US" sz="3200" dirty="0">
              <a:latin typeface="Calibri" panose="020F0502020204030204" pitchFamily="34" charset="0"/>
              <a:ea typeface="Calibri" panose="020F0502020204030204" pitchFamily="34" charset="0"/>
              <a:cs typeface="Calibri" panose="020F0502020204030204" pitchFamily="34" charset="0"/>
            </a:rPr>
            <a:t>Recommend downstream items that a customer does not need now but is curious enough to try. </a:t>
          </a:r>
        </a:p>
      </dgm:t>
    </dgm:pt>
    <dgm:pt modelId="{3342508F-C3F7-4A81-A426-FDFB549E0108}" type="parTrans" cxnId="{5147D9DA-51EA-4980-89B0-9A2170297E6E}">
      <dgm:prSet/>
      <dgm:spPr/>
      <dgm:t>
        <a:bodyPr/>
        <a:lstStyle/>
        <a:p>
          <a:endParaRPr lang="en-US"/>
        </a:p>
      </dgm:t>
    </dgm:pt>
    <dgm:pt modelId="{987BA2E7-DF66-481B-80AF-DC6D7C9D9A82}" type="sibTrans" cxnId="{5147D9DA-51EA-4980-89B0-9A2170297E6E}">
      <dgm:prSet/>
      <dgm:spPr/>
      <dgm:t>
        <a:bodyPr/>
        <a:lstStyle/>
        <a:p>
          <a:endParaRPr lang="en-US"/>
        </a:p>
      </dgm:t>
    </dgm:pt>
    <dgm:pt modelId="{877C35F0-33D2-4501-9526-8B5DD5D2C457}">
      <dgm:prSet phldrT="[Text]" custT="1"/>
      <dgm:spPr>
        <a:solidFill>
          <a:schemeClr val="accent2">
            <a:lumMod val="20000"/>
            <a:lumOff val="80000"/>
            <a:alpha val="90000"/>
          </a:schemeClr>
        </a:solidFill>
      </dgm:spPr>
      <dgm:t>
        <a:bodyPr/>
        <a:lstStyle/>
        <a:p>
          <a:r>
            <a:rPr lang="en-US" sz="3200" dirty="0">
              <a:latin typeface="Calibri" panose="020F0502020204030204" pitchFamily="34" charset="0"/>
              <a:ea typeface="Calibri" panose="020F0502020204030204" pitchFamily="34" charset="0"/>
              <a:cs typeface="Calibri" panose="020F0502020204030204" pitchFamily="34" charset="0"/>
            </a:rPr>
            <a:t>Items that are supplementary to items already in the market basket.</a:t>
          </a:r>
        </a:p>
      </dgm:t>
    </dgm:pt>
    <dgm:pt modelId="{B5982D21-668D-4DB5-8625-04B52BFAC8EA}" type="parTrans" cxnId="{0FEFCB3A-26A3-476D-84D1-3718F9AA8EC1}">
      <dgm:prSet/>
      <dgm:spPr/>
      <dgm:t>
        <a:bodyPr/>
        <a:lstStyle/>
        <a:p>
          <a:endParaRPr lang="en-US"/>
        </a:p>
      </dgm:t>
    </dgm:pt>
    <dgm:pt modelId="{7D93E38D-0D8B-45DA-ADE3-EB1A740DF5AA}" type="sibTrans" cxnId="{0FEFCB3A-26A3-476D-84D1-3718F9AA8EC1}">
      <dgm:prSet/>
      <dgm:spPr/>
      <dgm:t>
        <a:bodyPr/>
        <a:lstStyle/>
        <a:p>
          <a:endParaRPr lang="en-US"/>
        </a:p>
      </dgm:t>
    </dgm:pt>
    <dgm:pt modelId="{023B4963-CECB-41C5-BE22-1D252FC2A445}">
      <dgm:prSet phldrT="[Text]" custT="1"/>
      <dgm:spPr>
        <a:solidFill>
          <a:schemeClr val="accent2">
            <a:lumMod val="20000"/>
            <a:lumOff val="80000"/>
            <a:alpha val="90000"/>
          </a:schemeClr>
        </a:solidFill>
      </dgm:spPr>
      <dgm:t>
        <a:bodyPr/>
        <a:lstStyle/>
        <a:p>
          <a:r>
            <a:rPr lang="en-US" sz="3200" dirty="0">
              <a:latin typeface="Calibri" panose="020F0502020204030204" pitchFamily="34" charset="0"/>
              <a:ea typeface="Calibri" panose="020F0502020204030204" pitchFamily="34" charset="0"/>
              <a:cs typeface="Calibri" panose="020F0502020204030204" pitchFamily="34" charset="0"/>
            </a:rPr>
            <a:t>Items that are complementary to items already in the market basket.</a:t>
          </a:r>
        </a:p>
      </dgm:t>
    </dgm:pt>
    <dgm:pt modelId="{F308655E-A520-4175-8F95-C4118180AE90}" type="parTrans" cxnId="{F8497D0F-7511-4184-9FF5-6BF39B861986}">
      <dgm:prSet/>
      <dgm:spPr/>
      <dgm:t>
        <a:bodyPr/>
        <a:lstStyle/>
        <a:p>
          <a:endParaRPr lang="en-US"/>
        </a:p>
      </dgm:t>
    </dgm:pt>
    <dgm:pt modelId="{F7111AD0-6AA5-4CE0-9AA0-F59477BE76A3}" type="sibTrans" cxnId="{F8497D0F-7511-4184-9FF5-6BF39B861986}">
      <dgm:prSet/>
      <dgm:spPr/>
      <dgm:t>
        <a:bodyPr/>
        <a:lstStyle/>
        <a:p>
          <a:endParaRPr lang="en-US"/>
        </a:p>
      </dgm:t>
    </dgm:pt>
    <dgm:pt modelId="{14260C5F-DE2D-46DD-B507-2C388CCD456D}" type="pres">
      <dgm:prSet presAssocID="{9DB88E58-E646-475C-9CF9-0A5F612CB529}" presName="Name0" presStyleCnt="0">
        <dgm:presLayoutVars>
          <dgm:dir/>
          <dgm:animLvl val="lvl"/>
          <dgm:resizeHandles val="exact"/>
        </dgm:presLayoutVars>
      </dgm:prSet>
      <dgm:spPr/>
    </dgm:pt>
    <dgm:pt modelId="{021A242A-4AB0-4C18-A540-C8879D98F282}" type="pres">
      <dgm:prSet presAssocID="{36D208C5-474B-460F-B657-E74BBBE2ED97}" presName="linNode" presStyleCnt="0"/>
      <dgm:spPr/>
    </dgm:pt>
    <dgm:pt modelId="{79E8F71A-4606-47BE-9388-EE5A2EEBBA51}" type="pres">
      <dgm:prSet presAssocID="{36D208C5-474B-460F-B657-E74BBBE2ED97}" presName="parentText" presStyleLbl="node1" presStyleIdx="0" presStyleCnt="2">
        <dgm:presLayoutVars>
          <dgm:chMax val="1"/>
          <dgm:bulletEnabled val="1"/>
        </dgm:presLayoutVars>
      </dgm:prSet>
      <dgm:spPr/>
    </dgm:pt>
    <dgm:pt modelId="{04DA7A56-EE32-45CC-837A-042FB4F97B2B}" type="pres">
      <dgm:prSet presAssocID="{36D208C5-474B-460F-B657-E74BBBE2ED97}" presName="descendantText" presStyleLbl="alignAccFollowNode1" presStyleIdx="0" presStyleCnt="2">
        <dgm:presLayoutVars>
          <dgm:bulletEnabled val="1"/>
        </dgm:presLayoutVars>
      </dgm:prSet>
      <dgm:spPr/>
    </dgm:pt>
    <dgm:pt modelId="{191F56D1-9A2C-483A-B348-CD6DF249289A}" type="pres">
      <dgm:prSet presAssocID="{978120A0-0F5E-49DB-9295-BD47E9C03C92}" presName="sp" presStyleCnt="0"/>
      <dgm:spPr/>
    </dgm:pt>
    <dgm:pt modelId="{0170C1AB-7E6C-4957-97AC-C2CBA61A10D1}" type="pres">
      <dgm:prSet presAssocID="{C36E47A1-E81B-4240-8734-2549809FC581}" presName="linNode" presStyleCnt="0"/>
      <dgm:spPr/>
    </dgm:pt>
    <dgm:pt modelId="{05463B71-45EF-412A-B7AD-54FAFA2DF3C7}" type="pres">
      <dgm:prSet presAssocID="{C36E47A1-E81B-4240-8734-2549809FC581}" presName="parentText" presStyleLbl="node1" presStyleIdx="1" presStyleCnt="2">
        <dgm:presLayoutVars>
          <dgm:chMax val="1"/>
          <dgm:bulletEnabled val="1"/>
        </dgm:presLayoutVars>
      </dgm:prSet>
      <dgm:spPr/>
    </dgm:pt>
    <dgm:pt modelId="{0858F505-0E94-45BF-99D1-E783B60A41A1}" type="pres">
      <dgm:prSet presAssocID="{C36E47A1-E81B-4240-8734-2549809FC581}" presName="descendantText" presStyleLbl="alignAccFollowNode1" presStyleIdx="1" presStyleCnt="2">
        <dgm:presLayoutVars>
          <dgm:bulletEnabled val="1"/>
        </dgm:presLayoutVars>
      </dgm:prSet>
      <dgm:spPr/>
    </dgm:pt>
  </dgm:ptLst>
  <dgm:cxnLst>
    <dgm:cxn modelId="{D3171D0E-72B7-44D7-897C-4A209AD13D05}" type="presOf" srcId="{877C35F0-33D2-4501-9526-8B5DD5D2C457}" destId="{0858F505-0E94-45BF-99D1-E783B60A41A1}" srcOrd="0" destOrd="1" presId="urn:microsoft.com/office/officeart/2005/8/layout/vList5"/>
    <dgm:cxn modelId="{F8497D0F-7511-4184-9FF5-6BF39B861986}" srcId="{36D208C5-474B-460F-B657-E74BBBE2ED97}" destId="{023B4963-CECB-41C5-BE22-1D252FC2A445}" srcOrd="1" destOrd="0" parTransId="{F308655E-A520-4175-8F95-C4118180AE90}" sibTransId="{F7111AD0-6AA5-4CE0-9AA0-F59477BE76A3}"/>
    <dgm:cxn modelId="{E5781825-233D-40A0-8809-924C55E9E8C9}" type="presOf" srcId="{9DB88E58-E646-475C-9CF9-0A5F612CB529}" destId="{14260C5F-DE2D-46DD-B507-2C388CCD456D}" srcOrd="0" destOrd="0" presId="urn:microsoft.com/office/officeart/2005/8/layout/vList5"/>
    <dgm:cxn modelId="{39B2C026-560F-4933-A084-64D4A49D4BEE}" srcId="{9DB88E58-E646-475C-9CF9-0A5F612CB529}" destId="{36D208C5-474B-460F-B657-E74BBBE2ED97}" srcOrd="0" destOrd="0" parTransId="{FF62B741-E2EE-4155-B2C7-E5B490802F67}" sibTransId="{978120A0-0F5E-49DB-9295-BD47E9C03C92}"/>
    <dgm:cxn modelId="{0FEFCB3A-26A3-476D-84D1-3718F9AA8EC1}" srcId="{C36E47A1-E81B-4240-8734-2549809FC581}" destId="{877C35F0-33D2-4501-9526-8B5DD5D2C457}" srcOrd="1" destOrd="0" parTransId="{B5982D21-668D-4DB5-8625-04B52BFAC8EA}" sibTransId="{7D93E38D-0D8B-45DA-ADE3-EB1A740DF5AA}"/>
    <dgm:cxn modelId="{69BFEC45-21FD-44B2-881D-E3CC28BA1777}" srcId="{9DB88E58-E646-475C-9CF9-0A5F612CB529}" destId="{C36E47A1-E81B-4240-8734-2549809FC581}" srcOrd="1" destOrd="0" parTransId="{82965A5E-722D-4089-AE0B-29D6D18F107B}" sibTransId="{42D4FA7C-6607-4576-AD35-731DDED88966}"/>
    <dgm:cxn modelId="{08621271-61F7-4956-A759-AB2B93CDF929}" srcId="{36D208C5-474B-460F-B657-E74BBBE2ED97}" destId="{DC5B5F07-C168-40BB-85D5-FF8D03A4A7A2}" srcOrd="0" destOrd="0" parTransId="{093373D8-E810-4E09-B000-8432E6C7BFE1}" sibTransId="{941CDF12-2BCE-4C0C-9B94-79ABDD58BDDA}"/>
    <dgm:cxn modelId="{A8F7467F-9CC8-4D93-9CC5-4475A0338CA2}" type="presOf" srcId="{DC5B5F07-C168-40BB-85D5-FF8D03A4A7A2}" destId="{04DA7A56-EE32-45CC-837A-042FB4F97B2B}" srcOrd="0" destOrd="0" presId="urn:microsoft.com/office/officeart/2005/8/layout/vList5"/>
    <dgm:cxn modelId="{3088388E-D3B1-4E4D-9382-E97A2CCF203E}" type="presOf" srcId="{C2800090-DE5A-4008-8F25-1E8961D06016}" destId="{0858F505-0E94-45BF-99D1-E783B60A41A1}" srcOrd="0" destOrd="0" presId="urn:microsoft.com/office/officeart/2005/8/layout/vList5"/>
    <dgm:cxn modelId="{0317BF9F-4140-48E0-B91A-CE365ACA6960}" type="presOf" srcId="{36D208C5-474B-460F-B657-E74BBBE2ED97}" destId="{79E8F71A-4606-47BE-9388-EE5A2EEBBA51}" srcOrd="0" destOrd="0" presId="urn:microsoft.com/office/officeart/2005/8/layout/vList5"/>
    <dgm:cxn modelId="{5147D9DA-51EA-4980-89B0-9A2170297E6E}" srcId="{C36E47A1-E81B-4240-8734-2549809FC581}" destId="{C2800090-DE5A-4008-8F25-1E8961D06016}" srcOrd="0" destOrd="0" parTransId="{3342508F-C3F7-4A81-A426-FDFB549E0108}" sibTransId="{987BA2E7-DF66-481B-80AF-DC6D7C9D9A82}"/>
    <dgm:cxn modelId="{BAAD8DF0-6A6A-4333-8ED8-F50666384597}" type="presOf" srcId="{C36E47A1-E81B-4240-8734-2549809FC581}" destId="{05463B71-45EF-412A-B7AD-54FAFA2DF3C7}" srcOrd="0" destOrd="0" presId="urn:microsoft.com/office/officeart/2005/8/layout/vList5"/>
    <dgm:cxn modelId="{D92541F2-7EBE-4826-92DE-D95D7748737F}" type="presOf" srcId="{023B4963-CECB-41C5-BE22-1D252FC2A445}" destId="{04DA7A56-EE32-45CC-837A-042FB4F97B2B}" srcOrd="0" destOrd="1" presId="urn:microsoft.com/office/officeart/2005/8/layout/vList5"/>
    <dgm:cxn modelId="{EF66DCF3-FE2C-4A2B-8676-74E038715120}" type="presParOf" srcId="{14260C5F-DE2D-46DD-B507-2C388CCD456D}" destId="{021A242A-4AB0-4C18-A540-C8879D98F282}" srcOrd="0" destOrd="0" presId="urn:microsoft.com/office/officeart/2005/8/layout/vList5"/>
    <dgm:cxn modelId="{3FFBA353-56EE-4E08-A2FA-C2553B0E662E}" type="presParOf" srcId="{021A242A-4AB0-4C18-A540-C8879D98F282}" destId="{79E8F71A-4606-47BE-9388-EE5A2EEBBA51}" srcOrd="0" destOrd="0" presId="urn:microsoft.com/office/officeart/2005/8/layout/vList5"/>
    <dgm:cxn modelId="{7F6F37BE-8CA3-45AC-9067-1A7A4983ABE5}" type="presParOf" srcId="{021A242A-4AB0-4C18-A540-C8879D98F282}" destId="{04DA7A56-EE32-45CC-837A-042FB4F97B2B}" srcOrd="1" destOrd="0" presId="urn:microsoft.com/office/officeart/2005/8/layout/vList5"/>
    <dgm:cxn modelId="{D5D8A56F-624E-4CA6-9D20-4683D6BC6FD8}" type="presParOf" srcId="{14260C5F-DE2D-46DD-B507-2C388CCD456D}" destId="{191F56D1-9A2C-483A-B348-CD6DF249289A}" srcOrd="1" destOrd="0" presId="urn:microsoft.com/office/officeart/2005/8/layout/vList5"/>
    <dgm:cxn modelId="{DA51C4F7-58EA-4C2F-9EB7-3802B5B2C74D}" type="presParOf" srcId="{14260C5F-DE2D-46DD-B507-2C388CCD456D}" destId="{0170C1AB-7E6C-4957-97AC-C2CBA61A10D1}" srcOrd="2" destOrd="0" presId="urn:microsoft.com/office/officeart/2005/8/layout/vList5"/>
    <dgm:cxn modelId="{D9EF104F-D0C1-4349-97FF-2E45A4F61B72}" type="presParOf" srcId="{0170C1AB-7E6C-4957-97AC-C2CBA61A10D1}" destId="{05463B71-45EF-412A-B7AD-54FAFA2DF3C7}" srcOrd="0" destOrd="0" presId="urn:microsoft.com/office/officeart/2005/8/layout/vList5"/>
    <dgm:cxn modelId="{F7B2E023-6947-4E44-84BA-EF987E3E8BBE}" type="presParOf" srcId="{0170C1AB-7E6C-4957-97AC-C2CBA61A10D1}" destId="{0858F505-0E94-45BF-99D1-E783B60A41A1}"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26C1831-AD37-408B-AF6A-F085E049C467}" type="doc">
      <dgm:prSet loTypeId="urn:microsoft.com/office/officeart/2005/8/layout/hProcess9" loCatId="process" qsTypeId="urn:microsoft.com/office/officeart/2005/8/quickstyle/simple1" qsCatId="simple" csTypeId="urn:microsoft.com/office/officeart/2005/8/colors/accent1_2" csCatId="accent1" phldr="1"/>
      <dgm:spPr/>
    </dgm:pt>
    <dgm:pt modelId="{1EFAE06D-2A75-445D-A12B-87F7CEFFF3FB}" type="pres">
      <dgm:prSet presAssocID="{F26C1831-AD37-408B-AF6A-F085E049C467}" presName="CompostProcess" presStyleCnt="0">
        <dgm:presLayoutVars>
          <dgm:dir/>
          <dgm:resizeHandles val="exact"/>
        </dgm:presLayoutVars>
      </dgm:prSet>
      <dgm:spPr/>
    </dgm:pt>
    <dgm:pt modelId="{7B6277DF-B11D-437C-9151-A1EB59F8E0DD}" type="pres">
      <dgm:prSet presAssocID="{F26C1831-AD37-408B-AF6A-F085E049C467}" presName="arrow" presStyleLbl="bgShp" presStyleIdx="0" presStyleCnt="1" custScaleX="115767" custLinFactNeighborY="-159"/>
      <dgm:spPr>
        <a:solidFill>
          <a:schemeClr val="accent1">
            <a:lumMod val="20000"/>
            <a:lumOff val="80000"/>
          </a:schemeClr>
        </a:solidFill>
      </dgm:spPr>
    </dgm:pt>
    <dgm:pt modelId="{D4E5FC41-F4D9-4B23-82C7-3C5EC9DAC026}" type="pres">
      <dgm:prSet presAssocID="{F26C1831-AD37-408B-AF6A-F085E049C467}" presName="linearProcess" presStyleCnt="0"/>
      <dgm:spPr/>
    </dgm:pt>
  </dgm:ptLst>
  <dgm:cxnLst>
    <dgm:cxn modelId="{7086950F-117B-4ACB-B5EF-D162ECEE499C}" type="presOf" srcId="{F26C1831-AD37-408B-AF6A-F085E049C467}" destId="{1EFAE06D-2A75-445D-A12B-87F7CEFFF3FB}" srcOrd="0" destOrd="0" presId="urn:microsoft.com/office/officeart/2005/8/layout/hProcess9"/>
    <dgm:cxn modelId="{4EA582DC-1269-4E5B-A398-FE1630EA15F3}" type="presParOf" srcId="{1EFAE06D-2A75-445D-A12B-87F7CEFFF3FB}" destId="{7B6277DF-B11D-437C-9151-A1EB59F8E0DD}" srcOrd="0" destOrd="0" presId="urn:microsoft.com/office/officeart/2005/8/layout/hProcess9"/>
    <dgm:cxn modelId="{E4DCF9B6-CC3B-476C-820D-5402C38C0704}" type="presParOf" srcId="{1EFAE06D-2A75-445D-A12B-87F7CEFFF3FB}" destId="{D4E5FC41-F4D9-4B23-82C7-3C5EC9DAC026}" srcOrd="1"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EB143AF-1F37-4865-A1BD-E6DF877F0499}"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n-US"/>
        </a:p>
      </dgm:t>
    </dgm:pt>
    <dgm:pt modelId="{D986D1AB-E192-4107-8721-BEB664687290}">
      <dgm:prSet phldrT="[Text]" custT="1"/>
      <dgm:spPr>
        <a:blipFill rotWithShape="0">
          <a:blip xmlns:r="http://schemas.openxmlformats.org/officeDocument/2006/relationships" r:embed="rId1"/>
          <a:tile tx="0" ty="0" sx="100000" sy="100000" flip="none" algn="tl"/>
        </a:blipFill>
      </dgm:spPr>
      <dgm:t>
        <a:bodyPr/>
        <a:lstStyle/>
        <a:p>
          <a:pPr algn="ctr"/>
          <a:r>
            <a:rPr lang="en-US" sz="2600" dirty="0"/>
            <a:t>Which coupons</a:t>
          </a:r>
          <a:br>
            <a:rPr lang="en-US" sz="2600" dirty="0"/>
          </a:br>
          <a:r>
            <a:rPr lang="en-US" sz="2600" dirty="0"/>
            <a:t>to distribute?</a:t>
          </a:r>
        </a:p>
      </dgm:t>
    </dgm:pt>
    <dgm:pt modelId="{DC9630A6-46A1-402A-9F2B-A0CB5AEA1979}" type="parTrans" cxnId="{522434BF-982A-49F8-84C1-05B7B31C388D}">
      <dgm:prSet/>
      <dgm:spPr/>
      <dgm:t>
        <a:bodyPr/>
        <a:lstStyle/>
        <a:p>
          <a:endParaRPr lang="en-US"/>
        </a:p>
      </dgm:t>
    </dgm:pt>
    <dgm:pt modelId="{6BD7A587-85A2-4EB9-A947-F5AAA25C5807}" type="sibTrans" cxnId="{522434BF-982A-49F8-84C1-05B7B31C388D}">
      <dgm:prSet/>
      <dgm:spPr/>
      <dgm:t>
        <a:bodyPr/>
        <a:lstStyle/>
        <a:p>
          <a:endParaRPr lang="en-US"/>
        </a:p>
      </dgm:t>
    </dgm:pt>
    <dgm:pt modelId="{65442EE3-26F4-4E7B-984C-0F6069495234}">
      <dgm:prSet phldrT="[Text]" custT="1"/>
      <dgm:spPr>
        <a:blipFill rotWithShape="0">
          <a:blip xmlns:r="http://schemas.openxmlformats.org/officeDocument/2006/relationships" r:embed="rId1"/>
          <a:tile tx="0" ty="0" sx="100000" sy="100000" flip="none" algn="tl"/>
        </a:blipFill>
      </dgm:spPr>
      <dgm:t>
        <a:bodyPr/>
        <a:lstStyle/>
        <a:p>
          <a:pPr algn="ctr"/>
          <a:r>
            <a:rPr lang="en-US" sz="2600" dirty="0"/>
            <a:t>When to put an upscale</a:t>
          </a:r>
          <a:br>
            <a:rPr lang="en-US" sz="2600" dirty="0"/>
          </a:br>
          <a:r>
            <a:rPr lang="en-US" sz="2600" dirty="0"/>
            <a:t>product on sale?</a:t>
          </a:r>
        </a:p>
      </dgm:t>
    </dgm:pt>
    <dgm:pt modelId="{9694BD94-5532-465B-86FB-646CFC288C96}" type="parTrans" cxnId="{144BDE31-6320-40CD-800F-CE15B4C70AE8}">
      <dgm:prSet/>
      <dgm:spPr/>
      <dgm:t>
        <a:bodyPr/>
        <a:lstStyle/>
        <a:p>
          <a:endParaRPr lang="en-US"/>
        </a:p>
      </dgm:t>
    </dgm:pt>
    <dgm:pt modelId="{9FEE1AB5-5446-4D07-A1CD-91D2B4546227}" type="sibTrans" cxnId="{144BDE31-6320-40CD-800F-CE15B4C70AE8}">
      <dgm:prSet/>
      <dgm:spPr/>
      <dgm:t>
        <a:bodyPr/>
        <a:lstStyle/>
        <a:p>
          <a:endParaRPr lang="en-US"/>
        </a:p>
      </dgm:t>
    </dgm:pt>
    <dgm:pt modelId="{FF893724-00D4-4C57-9B32-E40924281C0E}">
      <dgm:prSet phldrT="[Text]" custT="1"/>
      <dgm:spPr>
        <a:blipFill rotWithShape="0">
          <a:blip xmlns:r="http://schemas.openxmlformats.org/officeDocument/2006/relationships" r:embed="rId1"/>
          <a:tile tx="0" ty="0" sx="100000" sy="100000" flip="none" algn="tl"/>
        </a:blipFill>
      </dgm:spPr>
      <dgm:t>
        <a:bodyPr/>
        <a:lstStyle/>
        <a:p>
          <a:pPr algn="ctr"/>
          <a:r>
            <a:rPr lang="en-US" sz="2600" dirty="0"/>
            <a:t>What products are put together on the shelf?</a:t>
          </a:r>
        </a:p>
      </dgm:t>
    </dgm:pt>
    <dgm:pt modelId="{E3630BBD-E180-45AB-BB4C-CD65E3C05F85}" type="parTrans" cxnId="{C9597D6C-5022-4F64-8443-95A71A304ACF}">
      <dgm:prSet/>
      <dgm:spPr/>
      <dgm:t>
        <a:bodyPr/>
        <a:lstStyle/>
        <a:p>
          <a:endParaRPr lang="en-US"/>
        </a:p>
      </dgm:t>
    </dgm:pt>
    <dgm:pt modelId="{FBB46FE2-7B58-40B9-B551-6479C5E79C79}" type="sibTrans" cxnId="{C9597D6C-5022-4F64-8443-95A71A304ACF}">
      <dgm:prSet/>
      <dgm:spPr/>
      <dgm:t>
        <a:bodyPr/>
        <a:lstStyle/>
        <a:p>
          <a:endParaRPr lang="en-US"/>
        </a:p>
      </dgm:t>
    </dgm:pt>
    <dgm:pt modelId="{0064B5B9-DA1F-4F51-81E9-CEACAA3EE0F0}" type="pres">
      <dgm:prSet presAssocID="{1EB143AF-1F37-4865-A1BD-E6DF877F0499}" presName="Name0" presStyleCnt="0">
        <dgm:presLayoutVars>
          <dgm:dir/>
          <dgm:resizeHandles val="exact"/>
        </dgm:presLayoutVars>
      </dgm:prSet>
      <dgm:spPr/>
    </dgm:pt>
    <dgm:pt modelId="{9EBA75AF-E062-4270-9A04-1B39020DCB1A}" type="pres">
      <dgm:prSet presAssocID="{D986D1AB-E192-4107-8721-BEB664687290}" presName="composite" presStyleCnt="0"/>
      <dgm:spPr/>
    </dgm:pt>
    <dgm:pt modelId="{D377FD51-F20E-4BEA-9956-0C7F7D4BC7C6}" type="pres">
      <dgm:prSet presAssocID="{D986D1AB-E192-4107-8721-BEB664687290}" presName="rect1" presStyleLbl="trAlignAcc1" presStyleIdx="0" presStyleCnt="3">
        <dgm:presLayoutVars>
          <dgm:bulletEnabled val="1"/>
        </dgm:presLayoutVars>
      </dgm:prSet>
      <dgm:spPr/>
    </dgm:pt>
    <dgm:pt modelId="{AEB6CEEB-00E7-47C6-8CC4-2E9379FF79A0}" type="pres">
      <dgm:prSet presAssocID="{D986D1AB-E192-4107-8721-BEB664687290}" presName="rect2" presStyleLbl="fgImgPlace1" presStyleIdx="0" presStyleCnt="3"/>
      <dgm:spPr>
        <a:blipFill rotWithShape="1">
          <a:blip xmlns:r="http://schemas.openxmlformats.org/officeDocument/2006/relationships" r:embed="rId2" cstate="hqprint">
            <a:extLst>
              <a:ext uri="{28A0092B-C50C-407E-A947-70E740481C1C}">
                <a14:useLocalDpi xmlns:a14="http://schemas.microsoft.com/office/drawing/2010/main"/>
              </a:ext>
            </a:extLst>
          </a:blip>
          <a:srcRect/>
          <a:stretch>
            <a:fillRect/>
          </a:stretch>
        </a:blipFill>
      </dgm:spPr>
    </dgm:pt>
    <dgm:pt modelId="{B6368E3B-EB71-41A6-9982-6408BDC0CE95}" type="pres">
      <dgm:prSet presAssocID="{6BD7A587-85A2-4EB9-A947-F5AAA25C5807}" presName="sibTrans" presStyleCnt="0"/>
      <dgm:spPr/>
    </dgm:pt>
    <dgm:pt modelId="{D3788C1C-69C8-4C64-B4DA-C977BE147DFE}" type="pres">
      <dgm:prSet presAssocID="{65442EE3-26F4-4E7B-984C-0F6069495234}" presName="composite" presStyleCnt="0"/>
      <dgm:spPr/>
    </dgm:pt>
    <dgm:pt modelId="{52A522AF-870F-4F34-BBA5-F3E8CEC71E72}" type="pres">
      <dgm:prSet presAssocID="{65442EE3-26F4-4E7B-984C-0F6069495234}" presName="rect1" presStyleLbl="trAlignAcc1" presStyleIdx="1" presStyleCnt="3">
        <dgm:presLayoutVars>
          <dgm:bulletEnabled val="1"/>
        </dgm:presLayoutVars>
      </dgm:prSet>
      <dgm:spPr/>
    </dgm:pt>
    <dgm:pt modelId="{555083FE-3C51-48AF-8FD7-4CA5335231D1}" type="pres">
      <dgm:prSet presAssocID="{65442EE3-26F4-4E7B-984C-0F6069495234}" presName="rect2" presStyleLbl="fgImgPlace1" presStyleIdx="1" presStyleCnt="3"/>
      <dgm:spPr>
        <a:blipFill rotWithShape="1">
          <a:blip xmlns:r="http://schemas.openxmlformats.org/officeDocument/2006/relationships" r:embed="rId3" cstate="hqprint">
            <a:extLst>
              <a:ext uri="{28A0092B-C50C-407E-A947-70E740481C1C}">
                <a14:useLocalDpi xmlns:a14="http://schemas.microsoft.com/office/drawing/2010/main"/>
              </a:ext>
            </a:extLst>
          </a:blip>
          <a:srcRect/>
          <a:stretch>
            <a:fillRect/>
          </a:stretch>
        </a:blipFill>
      </dgm:spPr>
    </dgm:pt>
    <dgm:pt modelId="{FACDC0D9-CD7D-4E08-9066-3118ED5F0BF3}" type="pres">
      <dgm:prSet presAssocID="{9FEE1AB5-5446-4D07-A1CD-91D2B4546227}" presName="sibTrans" presStyleCnt="0"/>
      <dgm:spPr/>
    </dgm:pt>
    <dgm:pt modelId="{3B89C7B2-BA65-4E49-B77A-47375D83D087}" type="pres">
      <dgm:prSet presAssocID="{FF893724-00D4-4C57-9B32-E40924281C0E}" presName="composite" presStyleCnt="0"/>
      <dgm:spPr/>
    </dgm:pt>
    <dgm:pt modelId="{49BAAD1A-CA49-431B-AA46-FF09857B6D87}" type="pres">
      <dgm:prSet presAssocID="{FF893724-00D4-4C57-9B32-E40924281C0E}" presName="rect1" presStyleLbl="trAlignAcc1" presStyleIdx="2" presStyleCnt="3">
        <dgm:presLayoutVars>
          <dgm:bulletEnabled val="1"/>
        </dgm:presLayoutVars>
      </dgm:prSet>
      <dgm:spPr/>
    </dgm:pt>
    <dgm:pt modelId="{01309F76-598A-4148-BA72-50EDE3038C89}" type="pres">
      <dgm:prSet presAssocID="{FF893724-00D4-4C57-9B32-E40924281C0E}" presName="rect2" presStyleLbl="fgImgPlace1" presStyleIdx="2" presStyleCnt="3"/>
      <dgm:spPr>
        <a:blipFill rotWithShape="1">
          <a:blip xmlns:r="http://schemas.openxmlformats.org/officeDocument/2006/relationships" r:embed="rId4" cstate="hqprint">
            <a:extLst>
              <a:ext uri="{28A0092B-C50C-407E-A947-70E740481C1C}">
                <a14:useLocalDpi xmlns:a14="http://schemas.microsoft.com/office/drawing/2010/main"/>
              </a:ext>
            </a:extLst>
          </a:blip>
          <a:srcRect/>
          <a:stretch>
            <a:fillRect/>
          </a:stretch>
        </a:blipFill>
      </dgm:spPr>
    </dgm:pt>
  </dgm:ptLst>
  <dgm:cxnLst>
    <dgm:cxn modelId="{CF636410-0DB5-473A-BF92-0F9AE32A924A}" type="presOf" srcId="{1EB143AF-1F37-4865-A1BD-E6DF877F0499}" destId="{0064B5B9-DA1F-4F51-81E9-CEACAA3EE0F0}" srcOrd="0" destOrd="0" presId="urn:microsoft.com/office/officeart/2008/layout/PictureStrips"/>
    <dgm:cxn modelId="{414AD62F-A31D-46B8-B247-6DD2EF1AAF1B}" type="presOf" srcId="{D986D1AB-E192-4107-8721-BEB664687290}" destId="{D377FD51-F20E-4BEA-9956-0C7F7D4BC7C6}" srcOrd="0" destOrd="0" presId="urn:microsoft.com/office/officeart/2008/layout/PictureStrips"/>
    <dgm:cxn modelId="{144BDE31-6320-40CD-800F-CE15B4C70AE8}" srcId="{1EB143AF-1F37-4865-A1BD-E6DF877F0499}" destId="{65442EE3-26F4-4E7B-984C-0F6069495234}" srcOrd="1" destOrd="0" parTransId="{9694BD94-5532-465B-86FB-646CFC288C96}" sibTransId="{9FEE1AB5-5446-4D07-A1CD-91D2B4546227}"/>
    <dgm:cxn modelId="{C9597D6C-5022-4F64-8443-95A71A304ACF}" srcId="{1EB143AF-1F37-4865-A1BD-E6DF877F0499}" destId="{FF893724-00D4-4C57-9B32-E40924281C0E}" srcOrd="2" destOrd="0" parTransId="{E3630BBD-E180-45AB-BB4C-CD65E3C05F85}" sibTransId="{FBB46FE2-7B58-40B9-B551-6479C5E79C79}"/>
    <dgm:cxn modelId="{246C05B0-B1C2-4689-9D9E-CE43AA3431A0}" type="presOf" srcId="{FF893724-00D4-4C57-9B32-E40924281C0E}" destId="{49BAAD1A-CA49-431B-AA46-FF09857B6D87}" srcOrd="0" destOrd="0" presId="urn:microsoft.com/office/officeart/2008/layout/PictureStrips"/>
    <dgm:cxn modelId="{C4DF74B2-5510-4C70-9C95-24CB53E5B586}" type="presOf" srcId="{65442EE3-26F4-4E7B-984C-0F6069495234}" destId="{52A522AF-870F-4F34-BBA5-F3E8CEC71E72}" srcOrd="0" destOrd="0" presId="urn:microsoft.com/office/officeart/2008/layout/PictureStrips"/>
    <dgm:cxn modelId="{522434BF-982A-49F8-84C1-05B7B31C388D}" srcId="{1EB143AF-1F37-4865-A1BD-E6DF877F0499}" destId="{D986D1AB-E192-4107-8721-BEB664687290}" srcOrd="0" destOrd="0" parTransId="{DC9630A6-46A1-402A-9F2B-A0CB5AEA1979}" sibTransId="{6BD7A587-85A2-4EB9-A947-F5AAA25C5807}"/>
    <dgm:cxn modelId="{897184B6-3FFD-4184-A37F-DE9D72936B18}" type="presParOf" srcId="{0064B5B9-DA1F-4F51-81E9-CEACAA3EE0F0}" destId="{9EBA75AF-E062-4270-9A04-1B39020DCB1A}" srcOrd="0" destOrd="0" presId="urn:microsoft.com/office/officeart/2008/layout/PictureStrips"/>
    <dgm:cxn modelId="{0B9EF695-D174-4804-B01D-4B4720F2C485}" type="presParOf" srcId="{9EBA75AF-E062-4270-9A04-1B39020DCB1A}" destId="{D377FD51-F20E-4BEA-9956-0C7F7D4BC7C6}" srcOrd="0" destOrd="0" presId="urn:microsoft.com/office/officeart/2008/layout/PictureStrips"/>
    <dgm:cxn modelId="{96D587D2-82EA-4E38-8606-DB2F368EE4A8}" type="presParOf" srcId="{9EBA75AF-E062-4270-9A04-1B39020DCB1A}" destId="{AEB6CEEB-00E7-47C6-8CC4-2E9379FF79A0}" srcOrd="1" destOrd="0" presId="urn:microsoft.com/office/officeart/2008/layout/PictureStrips"/>
    <dgm:cxn modelId="{896B9F6F-E530-456B-A8E0-AB1422E67378}" type="presParOf" srcId="{0064B5B9-DA1F-4F51-81E9-CEACAA3EE0F0}" destId="{B6368E3B-EB71-41A6-9982-6408BDC0CE95}" srcOrd="1" destOrd="0" presId="urn:microsoft.com/office/officeart/2008/layout/PictureStrips"/>
    <dgm:cxn modelId="{196D4CF6-2DDD-482E-81EE-0D29F1DFAF44}" type="presParOf" srcId="{0064B5B9-DA1F-4F51-81E9-CEACAA3EE0F0}" destId="{D3788C1C-69C8-4C64-B4DA-C977BE147DFE}" srcOrd="2" destOrd="0" presId="urn:microsoft.com/office/officeart/2008/layout/PictureStrips"/>
    <dgm:cxn modelId="{7AD17560-ED3D-4674-954F-B920536A5A8C}" type="presParOf" srcId="{D3788C1C-69C8-4C64-B4DA-C977BE147DFE}" destId="{52A522AF-870F-4F34-BBA5-F3E8CEC71E72}" srcOrd="0" destOrd="0" presId="urn:microsoft.com/office/officeart/2008/layout/PictureStrips"/>
    <dgm:cxn modelId="{82D51075-987A-4B2E-BA08-8223A7FA1829}" type="presParOf" srcId="{D3788C1C-69C8-4C64-B4DA-C977BE147DFE}" destId="{555083FE-3C51-48AF-8FD7-4CA5335231D1}" srcOrd="1" destOrd="0" presId="urn:microsoft.com/office/officeart/2008/layout/PictureStrips"/>
    <dgm:cxn modelId="{26A25881-A125-4C5E-8824-965A38770C66}" type="presParOf" srcId="{0064B5B9-DA1F-4F51-81E9-CEACAA3EE0F0}" destId="{FACDC0D9-CD7D-4E08-9066-3118ED5F0BF3}" srcOrd="3" destOrd="0" presId="urn:microsoft.com/office/officeart/2008/layout/PictureStrips"/>
    <dgm:cxn modelId="{81770335-5461-40F8-A844-6A938125F358}" type="presParOf" srcId="{0064B5B9-DA1F-4F51-81E9-CEACAA3EE0F0}" destId="{3B89C7B2-BA65-4E49-B77A-47375D83D087}" srcOrd="4" destOrd="0" presId="urn:microsoft.com/office/officeart/2008/layout/PictureStrips"/>
    <dgm:cxn modelId="{A0E4982C-3EA9-4EC3-A2B7-B6AF775257A0}" type="presParOf" srcId="{3B89C7B2-BA65-4E49-B77A-47375D83D087}" destId="{49BAAD1A-CA49-431B-AA46-FF09857B6D87}" srcOrd="0" destOrd="0" presId="urn:microsoft.com/office/officeart/2008/layout/PictureStrips"/>
    <dgm:cxn modelId="{26A7CA27-9721-4E47-B646-09749F64E5DB}" type="presParOf" srcId="{3B89C7B2-BA65-4E49-B77A-47375D83D087}" destId="{01309F76-598A-4148-BA72-50EDE3038C89}" srcOrd="1" destOrd="0" presId="urn:microsoft.com/office/officeart/2008/layout/PictureStrips"/>
  </dgm:cxnLst>
  <dgm:bg/>
  <dgm:whole>
    <a:ln w="19050">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725D297-1A5B-4FEA-A261-467B0E35BB03}" type="doc">
      <dgm:prSet loTypeId="urn:microsoft.com/office/officeart/2005/8/layout/vList3" loCatId="list" qsTypeId="urn:microsoft.com/office/officeart/2005/8/quickstyle/simple1" qsCatId="simple" csTypeId="urn:microsoft.com/office/officeart/2005/8/colors/colorful2" csCatId="colorful" phldr="1"/>
      <dgm:spPr/>
    </dgm:pt>
    <dgm:pt modelId="{B6911EFB-F67E-4D52-A640-C5D5E1E157ED}">
      <dgm:prSet phldrT="[Text]" custT="1"/>
      <dgm:spPr>
        <a:noFill/>
      </dgm:spPr>
      <dgm:t>
        <a:bodyPr/>
        <a:lstStyle/>
        <a:p>
          <a:r>
            <a:rPr lang="en-US" sz="4800" dirty="0">
              <a:solidFill>
                <a:schemeClr val="tx1"/>
              </a:solidFill>
              <a:latin typeface="Calibri" panose="020F0502020204030204" pitchFamily="34" charset="0"/>
              <a:ea typeface="Calibri" panose="020F0502020204030204" pitchFamily="34" charset="0"/>
              <a:cs typeface="Calibri" panose="020F0502020204030204" pitchFamily="34" charset="0"/>
            </a:rPr>
            <a:t>Support</a:t>
          </a:r>
        </a:p>
      </dgm:t>
    </dgm:pt>
    <dgm:pt modelId="{9D736A58-F07F-4F71-9518-AF04E8902227}" type="parTrans" cxnId="{DFC50584-F4D8-46C9-9275-88C29866ACB6}">
      <dgm:prSet/>
      <dgm:spPr/>
      <dgm:t>
        <a:bodyPr/>
        <a:lstStyle/>
        <a:p>
          <a:endParaRPr lang="en-US"/>
        </a:p>
      </dgm:t>
    </dgm:pt>
    <dgm:pt modelId="{605E3FD1-58EB-4524-8954-C3D4C9AF1D39}" type="sibTrans" cxnId="{DFC50584-F4D8-46C9-9275-88C29866ACB6}">
      <dgm:prSet/>
      <dgm:spPr/>
      <dgm:t>
        <a:bodyPr/>
        <a:lstStyle/>
        <a:p>
          <a:endParaRPr lang="en-US"/>
        </a:p>
      </dgm:t>
    </dgm:pt>
    <dgm:pt modelId="{74CE02B3-B347-4E6F-B989-3EFDA32AD15D}">
      <dgm:prSet phldrT="[Text]" custT="1"/>
      <dgm:spPr>
        <a:noFill/>
      </dgm:spPr>
      <dgm:t>
        <a:bodyPr/>
        <a:lstStyle/>
        <a:p>
          <a:r>
            <a:rPr lang="en-US" sz="4800" dirty="0">
              <a:solidFill>
                <a:schemeClr val="tx1"/>
              </a:solidFill>
              <a:latin typeface="Calibri" panose="020F0502020204030204" pitchFamily="34" charset="0"/>
              <a:ea typeface="Calibri" panose="020F0502020204030204" pitchFamily="34" charset="0"/>
              <a:cs typeface="Calibri" panose="020F0502020204030204" pitchFamily="34" charset="0"/>
            </a:rPr>
            <a:t>Confidence</a:t>
          </a:r>
        </a:p>
      </dgm:t>
    </dgm:pt>
    <dgm:pt modelId="{169E45C8-2985-421A-AAA1-6644BBE927EF}" type="parTrans" cxnId="{3A471A0C-A6FA-454E-B802-9C7430D1814D}">
      <dgm:prSet/>
      <dgm:spPr/>
      <dgm:t>
        <a:bodyPr/>
        <a:lstStyle/>
        <a:p>
          <a:endParaRPr lang="en-US"/>
        </a:p>
      </dgm:t>
    </dgm:pt>
    <dgm:pt modelId="{97F44097-6E59-401E-86B2-A76A8D5C40C3}" type="sibTrans" cxnId="{3A471A0C-A6FA-454E-B802-9C7430D1814D}">
      <dgm:prSet/>
      <dgm:spPr/>
      <dgm:t>
        <a:bodyPr/>
        <a:lstStyle/>
        <a:p>
          <a:endParaRPr lang="en-US"/>
        </a:p>
      </dgm:t>
    </dgm:pt>
    <dgm:pt modelId="{D0DDC348-356D-46B9-8925-C2D2EC82EDB2}">
      <dgm:prSet phldrT="[Text]" custT="1"/>
      <dgm:spPr>
        <a:noFill/>
      </dgm:spPr>
      <dgm:t>
        <a:bodyPr/>
        <a:lstStyle/>
        <a:p>
          <a:r>
            <a:rPr lang="en-US" sz="4800" dirty="0">
              <a:solidFill>
                <a:schemeClr val="tx1"/>
              </a:solidFill>
              <a:latin typeface="Calibri" panose="020F0502020204030204" pitchFamily="34" charset="0"/>
              <a:ea typeface="Calibri" panose="020F0502020204030204" pitchFamily="34" charset="0"/>
              <a:cs typeface="Calibri" panose="020F0502020204030204" pitchFamily="34" charset="0"/>
            </a:rPr>
            <a:t>Expected Confidence</a:t>
          </a:r>
        </a:p>
      </dgm:t>
    </dgm:pt>
    <dgm:pt modelId="{2077E31D-4FE3-48B6-B160-71C807F6C81D}" type="parTrans" cxnId="{9D7445DF-321F-448F-BC0F-C23ED6146813}">
      <dgm:prSet/>
      <dgm:spPr/>
      <dgm:t>
        <a:bodyPr/>
        <a:lstStyle/>
        <a:p>
          <a:endParaRPr lang="en-US"/>
        </a:p>
      </dgm:t>
    </dgm:pt>
    <dgm:pt modelId="{D360A26D-7E4D-4DB8-95DC-038E1E6028CC}" type="sibTrans" cxnId="{9D7445DF-321F-448F-BC0F-C23ED6146813}">
      <dgm:prSet/>
      <dgm:spPr/>
      <dgm:t>
        <a:bodyPr/>
        <a:lstStyle/>
        <a:p>
          <a:endParaRPr lang="en-US"/>
        </a:p>
      </dgm:t>
    </dgm:pt>
    <dgm:pt modelId="{0C07AB28-C707-4A6F-8283-1744828B9601}" type="pres">
      <dgm:prSet presAssocID="{4725D297-1A5B-4FEA-A261-467B0E35BB03}" presName="linearFlow" presStyleCnt="0">
        <dgm:presLayoutVars>
          <dgm:dir/>
          <dgm:resizeHandles val="exact"/>
        </dgm:presLayoutVars>
      </dgm:prSet>
      <dgm:spPr/>
    </dgm:pt>
    <dgm:pt modelId="{380A1E0D-B811-4444-89A1-A8287B13D86A}" type="pres">
      <dgm:prSet presAssocID="{B6911EFB-F67E-4D52-A640-C5D5E1E157ED}" presName="composite" presStyleCnt="0"/>
      <dgm:spPr/>
    </dgm:pt>
    <dgm:pt modelId="{0E8B796A-B091-4419-918C-F217ED877686}" type="pres">
      <dgm:prSet presAssocID="{B6911EFB-F67E-4D52-A640-C5D5E1E157ED}" presName="imgShp" presStyleLbl="fgImgPlace1" presStyleIdx="0" presStyleCnt="3"/>
      <dgm:spPr>
        <a:blipFill rotWithShape="1">
          <a:blip xmlns:r="http://schemas.openxmlformats.org/officeDocument/2006/relationships" r:embed="rId1" cstate="hqprint">
            <a:extLst>
              <a:ext uri="{28A0092B-C50C-407E-A947-70E740481C1C}">
                <a14:useLocalDpi xmlns:a14="http://schemas.microsoft.com/office/drawing/2010/main"/>
              </a:ext>
            </a:extLst>
          </a:blip>
          <a:srcRect/>
          <a:stretch>
            <a:fillRect/>
          </a:stretch>
        </a:blipFill>
      </dgm:spPr>
    </dgm:pt>
    <dgm:pt modelId="{A51B8A36-188E-4280-937D-D683DA1F9AB0}" type="pres">
      <dgm:prSet presAssocID="{B6911EFB-F67E-4D52-A640-C5D5E1E157ED}" presName="txShp" presStyleLbl="node1" presStyleIdx="0" presStyleCnt="3">
        <dgm:presLayoutVars>
          <dgm:bulletEnabled val="1"/>
        </dgm:presLayoutVars>
      </dgm:prSet>
      <dgm:spPr/>
    </dgm:pt>
    <dgm:pt modelId="{8BEE0E98-DBB5-4454-B589-7442F16746BD}" type="pres">
      <dgm:prSet presAssocID="{605E3FD1-58EB-4524-8954-C3D4C9AF1D39}" presName="spacing" presStyleCnt="0"/>
      <dgm:spPr/>
    </dgm:pt>
    <dgm:pt modelId="{A548C991-3A7A-4635-AA14-E6876436F84A}" type="pres">
      <dgm:prSet presAssocID="{74CE02B3-B347-4E6F-B989-3EFDA32AD15D}" presName="composite" presStyleCnt="0"/>
      <dgm:spPr/>
    </dgm:pt>
    <dgm:pt modelId="{597B9ABB-60A4-4B95-960E-B7EE384C7E1E}" type="pres">
      <dgm:prSet presAssocID="{74CE02B3-B347-4E6F-B989-3EFDA32AD15D}" presName="imgShp" presStyleLbl="fgImgPlace1" presStyleIdx="1" presStyleCnt="3"/>
      <dgm:spPr>
        <a:blipFill rotWithShape="1">
          <a:blip xmlns:r="http://schemas.openxmlformats.org/officeDocument/2006/relationships" r:embed="rId2" cstate="hqprint">
            <a:extLst>
              <a:ext uri="{28A0092B-C50C-407E-A947-70E740481C1C}">
                <a14:useLocalDpi xmlns:a14="http://schemas.microsoft.com/office/drawing/2010/main"/>
              </a:ext>
            </a:extLst>
          </a:blip>
          <a:srcRect/>
          <a:stretch>
            <a:fillRect/>
          </a:stretch>
        </a:blipFill>
      </dgm:spPr>
    </dgm:pt>
    <dgm:pt modelId="{4D2D414E-A3BB-4DBD-A051-B9D6F10DDB3F}" type="pres">
      <dgm:prSet presAssocID="{74CE02B3-B347-4E6F-B989-3EFDA32AD15D}" presName="txShp" presStyleLbl="node1" presStyleIdx="1" presStyleCnt="3">
        <dgm:presLayoutVars>
          <dgm:bulletEnabled val="1"/>
        </dgm:presLayoutVars>
      </dgm:prSet>
      <dgm:spPr/>
    </dgm:pt>
    <dgm:pt modelId="{5D1F6730-A82D-46CA-B48B-116071D1F8FB}" type="pres">
      <dgm:prSet presAssocID="{97F44097-6E59-401E-86B2-A76A8D5C40C3}" presName="spacing" presStyleCnt="0"/>
      <dgm:spPr/>
    </dgm:pt>
    <dgm:pt modelId="{BC8C2575-EAA9-4C35-A579-2B54B4C3768C}" type="pres">
      <dgm:prSet presAssocID="{D0DDC348-356D-46B9-8925-C2D2EC82EDB2}" presName="composite" presStyleCnt="0"/>
      <dgm:spPr/>
    </dgm:pt>
    <dgm:pt modelId="{0FC5853A-EC55-4635-8F64-4C18750ECFA2}" type="pres">
      <dgm:prSet presAssocID="{D0DDC348-356D-46B9-8925-C2D2EC82EDB2}" presName="imgShp" presStyleLbl="fgImgPlace1" presStyleIdx="2" presStyleCnt="3"/>
      <dgm:spPr>
        <a:blipFill rotWithShape="1">
          <a:blip xmlns:r="http://schemas.openxmlformats.org/officeDocument/2006/relationships" r:embed="rId3" cstate="hqprint">
            <a:extLst>
              <a:ext uri="{28A0092B-C50C-407E-A947-70E740481C1C}">
                <a14:useLocalDpi xmlns:a14="http://schemas.microsoft.com/office/drawing/2010/main"/>
              </a:ext>
            </a:extLst>
          </a:blip>
          <a:srcRect/>
          <a:stretch>
            <a:fillRect/>
          </a:stretch>
        </a:blipFill>
      </dgm:spPr>
    </dgm:pt>
    <dgm:pt modelId="{939C4E23-819E-4C92-BDD0-D6949149CBAA}" type="pres">
      <dgm:prSet presAssocID="{D0DDC348-356D-46B9-8925-C2D2EC82EDB2}" presName="txShp" presStyleLbl="node1" presStyleIdx="2" presStyleCnt="3">
        <dgm:presLayoutVars>
          <dgm:bulletEnabled val="1"/>
        </dgm:presLayoutVars>
      </dgm:prSet>
      <dgm:spPr/>
    </dgm:pt>
  </dgm:ptLst>
  <dgm:cxnLst>
    <dgm:cxn modelId="{3A471A0C-A6FA-454E-B802-9C7430D1814D}" srcId="{4725D297-1A5B-4FEA-A261-467B0E35BB03}" destId="{74CE02B3-B347-4E6F-B989-3EFDA32AD15D}" srcOrd="1" destOrd="0" parTransId="{169E45C8-2985-421A-AAA1-6644BBE927EF}" sibTransId="{97F44097-6E59-401E-86B2-A76A8D5C40C3}"/>
    <dgm:cxn modelId="{1721864A-4F91-4728-806C-47E4E86D37D4}" type="presOf" srcId="{4725D297-1A5B-4FEA-A261-467B0E35BB03}" destId="{0C07AB28-C707-4A6F-8283-1744828B9601}" srcOrd="0" destOrd="0" presId="urn:microsoft.com/office/officeart/2005/8/layout/vList3"/>
    <dgm:cxn modelId="{DFC50584-F4D8-46C9-9275-88C29866ACB6}" srcId="{4725D297-1A5B-4FEA-A261-467B0E35BB03}" destId="{B6911EFB-F67E-4D52-A640-C5D5E1E157ED}" srcOrd="0" destOrd="0" parTransId="{9D736A58-F07F-4F71-9518-AF04E8902227}" sibTransId="{605E3FD1-58EB-4524-8954-C3D4C9AF1D39}"/>
    <dgm:cxn modelId="{0B4351CB-8EB9-4810-9D84-5066F76F6D76}" type="presOf" srcId="{B6911EFB-F67E-4D52-A640-C5D5E1E157ED}" destId="{A51B8A36-188E-4280-937D-D683DA1F9AB0}" srcOrd="0" destOrd="0" presId="urn:microsoft.com/office/officeart/2005/8/layout/vList3"/>
    <dgm:cxn modelId="{9D7445DF-321F-448F-BC0F-C23ED6146813}" srcId="{4725D297-1A5B-4FEA-A261-467B0E35BB03}" destId="{D0DDC348-356D-46B9-8925-C2D2EC82EDB2}" srcOrd="2" destOrd="0" parTransId="{2077E31D-4FE3-48B6-B160-71C807F6C81D}" sibTransId="{D360A26D-7E4D-4DB8-95DC-038E1E6028CC}"/>
    <dgm:cxn modelId="{C8F829E6-CFF6-403C-8379-02606C21C2B9}" type="presOf" srcId="{74CE02B3-B347-4E6F-B989-3EFDA32AD15D}" destId="{4D2D414E-A3BB-4DBD-A051-B9D6F10DDB3F}" srcOrd="0" destOrd="0" presId="urn:microsoft.com/office/officeart/2005/8/layout/vList3"/>
    <dgm:cxn modelId="{FA8F6BF4-F89E-49F0-9045-3FD6645FD427}" type="presOf" srcId="{D0DDC348-356D-46B9-8925-C2D2EC82EDB2}" destId="{939C4E23-819E-4C92-BDD0-D6949149CBAA}" srcOrd="0" destOrd="0" presId="urn:microsoft.com/office/officeart/2005/8/layout/vList3"/>
    <dgm:cxn modelId="{696077FF-9566-40A1-80F4-25DF427520CC}" type="presParOf" srcId="{0C07AB28-C707-4A6F-8283-1744828B9601}" destId="{380A1E0D-B811-4444-89A1-A8287B13D86A}" srcOrd="0" destOrd="0" presId="urn:microsoft.com/office/officeart/2005/8/layout/vList3"/>
    <dgm:cxn modelId="{42DD3085-B072-46FF-A038-0B4131F82276}" type="presParOf" srcId="{380A1E0D-B811-4444-89A1-A8287B13D86A}" destId="{0E8B796A-B091-4419-918C-F217ED877686}" srcOrd="0" destOrd="0" presId="urn:microsoft.com/office/officeart/2005/8/layout/vList3"/>
    <dgm:cxn modelId="{AD388169-9FB6-4F4A-AD72-CD16FF63D990}" type="presParOf" srcId="{380A1E0D-B811-4444-89A1-A8287B13D86A}" destId="{A51B8A36-188E-4280-937D-D683DA1F9AB0}" srcOrd="1" destOrd="0" presId="urn:microsoft.com/office/officeart/2005/8/layout/vList3"/>
    <dgm:cxn modelId="{14604ECD-35C4-4AFF-8D35-8A725EE7BF31}" type="presParOf" srcId="{0C07AB28-C707-4A6F-8283-1744828B9601}" destId="{8BEE0E98-DBB5-4454-B589-7442F16746BD}" srcOrd="1" destOrd="0" presId="urn:microsoft.com/office/officeart/2005/8/layout/vList3"/>
    <dgm:cxn modelId="{4AFE7995-5CA4-49A1-B0C7-AFB41867B9E3}" type="presParOf" srcId="{0C07AB28-C707-4A6F-8283-1744828B9601}" destId="{A548C991-3A7A-4635-AA14-E6876436F84A}" srcOrd="2" destOrd="0" presId="urn:microsoft.com/office/officeart/2005/8/layout/vList3"/>
    <dgm:cxn modelId="{DBCA4CCF-6D0B-4E59-A6B9-6FBFF4DC4F94}" type="presParOf" srcId="{A548C991-3A7A-4635-AA14-E6876436F84A}" destId="{597B9ABB-60A4-4B95-960E-B7EE384C7E1E}" srcOrd="0" destOrd="0" presId="urn:microsoft.com/office/officeart/2005/8/layout/vList3"/>
    <dgm:cxn modelId="{73B08A3B-C34C-4B74-BF6B-7C3F6DF8D07F}" type="presParOf" srcId="{A548C991-3A7A-4635-AA14-E6876436F84A}" destId="{4D2D414E-A3BB-4DBD-A051-B9D6F10DDB3F}" srcOrd="1" destOrd="0" presId="urn:microsoft.com/office/officeart/2005/8/layout/vList3"/>
    <dgm:cxn modelId="{F17863BD-F512-4EBC-AB8D-8C1891A9F203}" type="presParOf" srcId="{0C07AB28-C707-4A6F-8283-1744828B9601}" destId="{5D1F6730-A82D-46CA-B48B-116071D1F8FB}" srcOrd="3" destOrd="0" presId="urn:microsoft.com/office/officeart/2005/8/layout/vList3"/>
    <dgm:cxn modelId="{0E90C86E-E440-4455-9F9A-FF48E6D44BA1}" type="presParOf" srcId="{0C07AB28-C707-4A6F-8283-1744828B9601}" destId="{BC8C2575-EAA9-4C35-A579-2B54B4C3768C}" srcOrd="4" destOrd="0" presId="urn:microsoft.com/office/officeart/2005/8/layout/vList3"/>
    <dgm:cxn modelId="{ADB0121C-1ACF-483C-92FB-7EBD64058250}" type="presParOf" srcId="{BC8C2575-EAA9-4C35-A579-2B54B4C3768C}" destId="{0FC5853A-EC55-4635-8F64-4C18750ECFA2}" srcOrd="0" destOrd="0" presId="urn:microsoft.com/office/officeart/2005/8/layout/vList3"/>
    <dgm:cxn modelId="{F566BAC5-C963-4425-8079-0710F17EB9CF}" type="presParOf" srcId="{BC8C2575-EAA9-4C35-A579-2B54B4C3768C}" destId="{939C4E23-819E-4C92-BDD0-D6949149CBAA}"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725D297-1A5B-4FEA-A261-467B0E35BB03}" type="doc">
      <dgm:prSet loTypeId="urn:microsoft.com/office/officeart/2005/8/layout/vList3" loCatId="list" qsTypeId="urn:microsoft.com/office/officeart/2005/8/quickstyle/simple1" qsCatId="simple" csTypeId="urn:microsoft.com/office/officeart/2005/8/colors/colorful5" csCatId="colorful" phldr="1"/>
      <dgm:spPr/>
    </dgm:pt>
    <dgm:pt modelId="{B6911EFB-F67E-4D52-A640-C5D5E1E157ED}">
      <dgm:prSet phldrT="[Text]" custT="1"/>
      <dgm:spPr>
        <a:noFill/>
      </dgm:spPr>
      <dgm:t>
        <a:bodyPr/>
        <a:lstStyle/>
        <a:p>
          <a:r>
            <a:rPr lang="en-US" sz="4800" u="none" dirty="0">
              <a:solidFill>
                <a:schemeClr val="tx1"/>
              </a:solidFill>
              <a:latin typeface="Calibri" panose="020F0502020204030204" pitchFamily="34" charset="0"/>
              <a:ea typeface="Calibri" panose="020F0502020204030204" pitchFamily="34" charset="0"/>
              <a:cs typeface="Calibri" panose="020F0502020204030204" pitchFamily="34" charset="0"/>
            </a:rPr>
            <a:t>Lift</a:t>
          </a:r>
        </a:p>
      </dgm:t>
    </dgm:pt>
    <dgm:pt modelId="{9D736A58-F07F-4F71-9518-AF04E8902227}" type="parTrans" cxnId="{DFC50584-F4D8-46C9-9275-88C29866ACB6}">
      <dgm:prSet/>
      <dgm:spPr/>
      <dgm:t>
        <a:bodyPr/>
        <a:lstStyle/>
        <a:p>
          <a:endParaRPr lang="en-US"/>
        </a:p>
      </dgm:t>
    </dgm:pt>
    <dgm:pt modelId="{605E3FD1-58EB-4524-8954-C3D4C9AF1D39}" type="sibTrans" cxnId="{DFC50584-F4D8-46C9-9275-88C29866ACB6}">
      <dgm:prSet/>
      <dgm:spPr/>
      <dgm:t>
        <a:bodyPr/>
        <a:lstStyle/>
        <a:p>
          <a:endParaRPr lang="en-US"/>
        </a:p>
      </dgm:t>
    </dgm:pt>
    <dgm:pt modelId="{74CE02B3-B347-4E6F-B989-3EFDA32AD15D}">
      <dgm:prSet phldrT="[Text]" custT="1"/>
      <dgm:spPr>
        <a:noFill/>
      </dgm:spPr>
      <dgm:t>
        <a:bodyPr/>
        <a:lstStyle/>
        <a:p>
          <a:r>
            <a:rPr lang="en-US" sz="4800" u="none" dirty="0">
              <a:solidFill>
                <a:schemeClr val="tx1"/>
              </a:solidFill>
              <a:latin typeface="Calibri" panose="020F0502020204030204" pitchFamily="34" charset="0"/>
              <a:ea typeface="Calibri" panose="020F0502020204030204" pitchFamily="34" charset="0"/>
              <a:cs typeface="Calibri" panose="020F0502020204030204" pitchFamily="34" charset="0"/>
            </a:rPr>
            <a:t>Leverage</a:t>
          </a:r>
        </a:p>
      </dgm:t>
    </dgm:pt>
    <dgm:pt modelId="{169E45C8-2985-421A-AAA1-6644BBE927EF}" type="parTrans" cxnId="{3A471A0C-A6FA-454E-B802-9C7430D1814D}">
      <dgm:prSet/>
      <dgm:spPr/>
      <dgm:t>
        <a:bodyPr/>
        <a:lstStyle/>
        <a:p>
          <a:endParaRPr lang="en-US"/>
        </a:p>
      </dgm:t>
    </dgm:pt>
    <dgm:pt modelId="{97F44097-6E59-401E-86B2-A76A8D5C40C3}" type="sibTrans" cxnId="{3A471A0C-A6FA-454E-B802-9C7430D1814D}">
      <dgm:prSet/>
      <dgm:spPr/>
      <dgm:t>
        <a:bodyPr/>
        <a:lstStyle/>
        <a:p>
          <a:endParaRPr lang="en-US"/>
        </a:p>
      </dgm:t>
    </dgm:pt>
    <dgm:pt modelId="{D0DDC348-356D-46B9-8925-C2D2EC82EDB2}">
      <dgm:prSet phldrT="[Text]" custT="1"/>
      <dgm:spPr>
        <a:noFill/>
      </dgm:spPr>
      <dgm:t>
        <a:bodyPr/>
        <a:lstStyle/>
        <a:p>
          <a:r>
            <a:rPr lang="en-US" sz="4400" dirty="0">
              <a:solidFill>
                <a:schemeClr val="tx1"/>
              </a:solidFill>
              <a:latin typeface="Calibri" panose="020F0502020204030204" pitchFamily="34" charset="0"/>
              <a:ea typeface="Calibri" panose="020F0502020204030204" pitchFamily="34" charset="0"/>
              <a:cs typeface="Calibri" panose="020F0502020204030204" pitchFamily="34" charset="0"/>
            </a:rPr>
            <a:t>Zhang’s Metric</a:t>
          </a:r>
        </a:p>
      </dgm:t>
    </dgm:pt>
    <dgm:pt modelId="{2077E31D-4FE3-48B6-B160-71C807F6C81D}" type="parTrans" cxnId="{9D7445DF-321F-448F-BC0F-C23ED6146813}">
      <dgm:prSet/>
      <dgm:spPr/>
      <dgm:t>
        <a:bodyPr/>
        <a:lstStyle/>
        <a:p>
          <a:endParaRPr lang="en-US"/>
        </a:p>
      </dgm:t>
    </dgm:pt>
    <dgm:pt modelId="{D360A26D-7E4D-4DB8-95DC-038E1E6028CC}" type="sibTrans" cxnId="{9D7445DF-321F-448F-BC0F-C23ED6146813}">
      <dgm:prSet/>
      <dgm:spPr/>
      <dgm:t>
        <a:bodyPr/>
        <a:lstStyle/>
        <a:p>
          <a:endParaRPr lang="en-US"/>
        </a:p>
      </dgm:t>
    </dgm:pt>
    <dgm:pt modelId="{0C07AB28-C707-4A6F-8283-1744828B9601}" type="pres">
      <dgm:prSet presAssocID="{4725D297-1A5B-4FEA-A261-467B0E35BB03}" presName="linearFlow" presStyleCnt="0">
        <dgm:presLayoutVars>
          <dgm:dir/>
          <dgm:resizeHandles val="exact"/>
        </dgm:presLayoutVars>
      </dgm:prSet>
      <dgm:spPr/>
    </dgm:pt>
    <dgm:pt modelId="{380A1E0D-B811-4444-89A1-A8287B13D86A}" type="pres">
      <dgm:prSet presAssocID="{B6911EFB-F67E-4D52-A640-C5D5E1E157ED}" presName="composite" presStyleCnt="0"/>
      <dgm:spPr/>
    </dgm:pt>
    <dgm:pt modelId="{0E8B796A-B091-4419-918C-F217ED877686}" type="pres">
      <dgm:prSet presAssocID="{B6911EFB-F67E-4D52-A640-C5D5E1E157ED}" presName="imgShp" presStyleLbl="fgImgPlace1" presStyleIdx="0" presStyleCnt="3"/>
      <dgm:spPr>
        <a:blipFill rotWithShape="1">
          <a:blip xmlns:r="http://schemas.openxmlformats.org/officeDocument/2006/relationships" r:embed="rId1" cstate="hqprint">
            <a:extLst>
              <a:ext uri="{28A0092B-C50C-407E-A947-70E740481C1C}">
                <a14:useLocalDpi xmlns:a14="http://schemas.microsoft.com/office/drawing/2010/main"/>
              </a:ext>
            </a:extLst>
          </a:blip>
          <a:srcRect/>
          <a:stretch>
            <a:fillRect/>
          </a:stretch>
        </a:blipFill>
      </dgm:spPr>
    </dgm:pt>
    <dgm:pt modelId="{A51B8A36-188E-4280-937D-D683DA1F9AB0}" type="pres">
      <dgm:prSet presAssocID="{B6911EFB-F67E-4D52-A640-C5D5E1E157ED}" presName="txShp" presStyleLbl="node1" presStyleIdx="0" presStyleCnt="3">
        <dgm:presLayoutVars>
          <dgm:bulletEnabled val="1"/>
        </dgm:presLayoutVars>
      </dgm:prSet>
      <dgm:spPr/>
    </dgm:pt>
    <dgm:pt modelId="{8BEE0E98-DBB5-4454-B589-7442F16746BD}" type="pres">
      <dgm:prSet presAssocID="{605E3FD1-58EB-4524-8954-C3D4C9AF1D39}" presName="spacing" presStyleCnt="0"/>
      <dgm:spPr/>
    </dgm:pt>
    <dgm:pt modelId="{A548C991-3A7A-4635-AA14-E6876436F84A}" type="pres">
      <dgm:prSet presAssocID="{74CE02B3-B347-4E6F-B989-3EFDA32AD15D}" presName="composite" presStyleCnt="0"/>
      <dgm:spPr/>
    </dgm:pt>
    <dgm:pt modelId="{597B9ABB-60A4-4B95-960E-B7EE384C7E1E}" type="pres">
      <dgm:prSet presAssocID="{74CE02B3-B347-4E6F-B989-3EFDA32AD15D}" presName="imgShp" presStyleLbl="fgImgPlace1" presStyleIdx="1" presStyleCnt="3"/>
      <dgm:spPr>
        <a:blipFill rotWithShape="1">
          <a:blip xmlns:r="http://schemas.openxmlformats.org/officeDocument/2006/relationships" r:embed="rId2" cstate="hqprint">
            <a:extLst>
              <a:ext uri="{28A0092B-C50C-407E-A947-70E740481C1C}">
                <a14:useLocalDpi xmlns:a14="http://schemas.microsoft.com/office/drawing/2010/main"/>
              </a:ext>
            </a:extLst>
          </a:blip>
          <a:srcRect/>
          <a:stretch>
            <a:fillRect/>
          </a:stretch>
        </a:blipFill>
      </dgm:spPr>
    </dgm:pt>
    <dgm:pt modelId="{4D2D414E-A3BB-4DBD-A051-B9D6F10DDB3F}" type="pres">
      <dgm:prSet presAssocID="{74CE02B3-B347-4E6F-B989-3EFDA32AD15D}" presName="txShp" presStyleLbl="node1" presStyleIdx="1" presStyleCnt="3">
        <dgm:presLayoutVars>
          <dgm:bulletEnabled val="1"/>
        </dgm:presLayoutVars>
      </dgm:prSet>
      <dgm:spPr/>
    </dgm:pt>
    <dgm:pt modelId="{5D1F6730-A82D-46CA-B48B-116071D1F8FB}" type="pres">
      <dgm:prSet presAssocID="{97F44097-6E59-401E-86B2-A76A8D5C40C3}" presName="spacing" presStyleCnt="0"/>
      <dgm:spPr/>
    </dgm:pt>
    <dgm:pt modelId="{BC8C2575-EAA9-4C35-A579-2B54B4C3768C}" type="pres">
      <dgm:prSet presAssocID="{D0DDC348-356D-46B9-8925-C2D2EC82EDB2}" presName="composite" presStyleCnt="0"/>
      <dgm:spPr/>
    </dgm:pt>
    <dgm:pt modelId="{0FC5853A-EC55-4635-8F64-4C18750ECFA2}" type="pres">
      <dgm:prSet presAssocID="{D0DDC348-356D-46B9-8925-C2D2EC82EDB2}" presName="imgShp" presStyleLbl="fgImgPlace1" presStyleIdx="2" presStyleCnt="3"/>
      <dgm:spPr>
        <a:blipFill rotWithShape="1">
          <a:blip xmlns:r="http://schemas.openxmlformats.org/officeDocument/2006/relationships" r:embed="rId3" cstate="hqprint">
            <a:extLst>
              <a:ext uri="{28A0092B-C50C-407E-A947-70E740481C1C}">
                <a14:useLocalDpi xmlns:a14="http://schemas.microsoft.com/office/drawing/2010/main"/>
              </a:ext>
            </a:extLst>
          </a:blip>
          <a:srcRect/>
          <a:stretch>
            <a:fillRect/>
          </a:stretch>
        </a:blipFill>
      </dgm:spPr>
    </dgm:pt>
    <dgm:pt modelId="{939C4E23-819E-4C92-BDD0-D6949149CBAA}" type="pres">
      <dgm:prSet presAssocID="{D0DDC348-356D-46B9-8925-C2D2EC82EDB2}" presName="txShp" presStyleLbl="node1" presStyleIdx="2" presStyleCnt="3">
        <dgm:presLayoutVars>
          <dgm:bulletEnabled val="1"/>
        </dgm:presLayoutVars>
      </dgm:prSet>
      <dgm:spPr/>
    </dgm:pt>
  </dgm:ptLst>
  <dgm:cxnLst>
    <dgm:cxn modelId="{3A471A0C-A6FA-454E-B802-9C7430D1814D}" srcId="{4725D297-1A5B-4FEA-A261-467B0E35BB03}" destId="{74CE02B3-B347-4E6F-B989-3EFDA32AD15D}" srcOrd="1" destOrd="0" parTransId="{169E45C8-2985-421A-AAA1-6644BBE927EF}" sibTransId="{97F44097-6E59-401E-86B2-A76A8D5C40C3}"/>
    <dgm:cxn modelId="{1721864A-4F91-4728-806C-47E4E86D37D4}" type="presOf" srcId="{4725D297-1A5B-4FEA-A261-467B0E35BB03}" destId="{0C07AB28-C707-4A6F-8283-1744828B9601}" srcOrd="0" destOrd="0" presId="urn:microsoft.com/office/officeart/2005/8/layout/vList3"/>
    <dgm:cxn modelId="{DFC50584-F4D8-46C9-9275-88C29866ACB6}" srcId="{4725D297-1A5B-4FEA-A261-467B0E35BB03}" destId="{B6911EFB-F67E-4D52-A640-C5D5E1E157ED}" srcOrd="0" destOrd="0" parTransId="{9D736A58-F07F-4F71-9518-AF04E8902227}" sibTransId="{605E3FD1-58EB-4524-8954-C3D4C9AF1D39}"/>
    <dgm:cxn modelId="{0B4351CB-8EB9-4810-9D84-5066F76F6D76}" type="presOf" srcId="{B6911EFB-F67E-4D52-A640-C5D5E1E157ED}" destId="{A51B8A36-188E-4280-937D-D683DA1F9AB0}" srcOrd="0" destOrd="0" presId="urn:microsoft.com/office/officeart/2005/8/layout/vList3"/>
    <dgm:cxn modelId="{9D7445DF-321F-448F-BC0F-C23ED6146813}" srcId="{4725D297-1A5B-4FEA-A261-467B0E35BB03}" destId="{D0DDC348-356D-46B9-8925-C2D2EC82EDB2}" srcOrd="2" destOrd="0" parTransId="{2077E31D-4FE3-48B6-B160-71C807F6C81D}" sibTransId="{D360A26D-7E4D-4DB8-95DC-038E1E6028CC}"/>
    <dgm:cxn modelId="{C8F829E6-CFF6-403C-8379-02606C21C2B9}" type="presOf" srcId="{74CE02B3-B347-4E6F-B989-3EFDA32AD15D}" destId="{4D2D414E-A3BB-4DBD-A051-B9D6F10DDB3F}" srcOrd="0" destOrd="0" presId="urn:microsoft.com/office/officeart/2005/8/layout/vList3"/>
    <dgm:cxn modelId="{FA8F6BF4-F89E-49F0-9045-3FD6645FD427}" type="presOf" srcId="{D0DDC348-356D-46B9-8925-C2D2EC82EDB2}" destId="{939C4E23-819E-4C92-BDD0-D6949149CBAA}" srcOrd="0" destOrd="0" presId="urn:microsoft.com/office/officeart/2005/8/layout/vList3"/>
    <dgm:cxn modelId="{696077FF-9566-40A1-80F4-25DF427520CC}" type="presParOf" srcId="{0C07AB28-C707-4A6F-8283-1744828B9601}" destId="{380A1E0D-B811-4444-89A1-A8287B13D86A}" srcOrd="0" destOrd="0" presId="urn:microsoft.com/office/officeart/2005/8/layout/vList3"/>
    <dgm:cxn modelId="{42DD3085-B072-46FF-A038-0B4131F82276}" type="presParOf" srcId="{380A1E0D-B811-4444-89A1-A8287B13D86A}" destId="{0E8B796A-B091-4419-918C-F217ED877686}" srcOrd="0" destOrd="0" presId="urn:microsoft.com/office/officeart/2005/8/layout/vList3"/>
    <dgm:cxn modelId="{AD388169-9FB6-4F4A-AD72-CD16FF63D990}" type="presParOf" srcId="{380A1E0D-B811-4444-89A1-A8287B13D86A}" destId="{A51B8A36-188E-4280-937D-D683DA1F9AB0}" srcOrd="1" destOrd="0" presId="urn:microsoft.com/office/officeart/2005/8/layout/vList3"/>
    <dgm:cxn modelId="{14604ECD-35C4-4AFF-8D35-8A725EE7BF31}" type="presParOf" srcId="{0C07AB28-C707-4A6F-8283-1744828B9601}" destId="{8BEE0E98-DBB5-4454-B589-7442F16746BD}" srcOrd="1" destOrd="0" presId="urn:microsoft.com/office/officeart/2005/8/layout/vList3"/>
    <dgm:cxn modelId="{4AFE7995-5CA4-49A1-B0C7-AFB41867B9E3}" type="presParOf" srcId="{0C07AB28-C707-4A6F-8283-1744828B9601}" destId="{A548C991-3A7A-4635-AA14-E6876436F84A}" srcOrd="2" destOrd="0" presId="urn:microsoft.com/office/officeart/2005/8/layout/vList3"/>
    <dgm:cxn modelId="{DBCA4CCF-6D0B-4E59-A6B9-6FBFF4DC4F94}" type="presParOf" srcId="{A548C991-3A7A-4635-AA14-E6876436F84A}" destId="{597B9ABB-60A4-4B95-960E-B7EE384C7E1E}" srcOrd="0" destOrd="0" presId="urn:microsoft.com/office/officeart/2005/8/layout/vList3"/>
    <dgm:cxn modelId="{73B08A3B-C34C-4B74-BF6B-7C3F6DF8D07F}" type="presParOf" srcId="{A548C991-3A7A-4635-AA14-E6876436F84A}" destId="{4D2D414E-A3BB-4DBD-A051-B9D6F10DDB3F}" srcOrd="1" destOrd="0" presId="urn:microsoft.com/office/officeart/2005/8/layout/vList3"/>
    <dgm:cxn modelId="{F17863BD-F512-4EBC-AB8D-8C1891A9F203}" type="presParOf" srcId="{0C07AB28-C707-4A6F-8283-1744828B9601}" destId="{5D1F6730-A82D-46CA-B48B-116071D1F8FB}" srcOrd="3" destOrd="0" presId="urn:microsoft.com/office/officeart/2005/8/layout/vList3"/>
    <dgm:cxn modelId="{0E90C86E-E440-4455-9F9A-FF48E6D44BA1}" type="presParOf" srcId="{0C07AB28-C707-4A6F-8283-1744828B9601}" destId="{BC8C2575-EAA9-4C35-A579-2B54B4C3768C}" srcOrd="4" destOrd="0" presId="urn:microsoft.com/office/officeart/2005/8/layout/vList3"/>
    <dgm:cxn modelId="{ADB0121C-1ACF-483C-92FB-7EBD64058250}" type="presParOf" srcId="{BC8C2575-EAA9-4C35-A579-2B54B4C3768C}" destId="{0FC5853A-EC55-4635-8F64-4C18750ECFA2}" srcOrd="0" destOrd="0" presId="urn:microsoft.com/office/officeart/2005/8/layout/vList3"/>
    <dgm:cxn modelId="{F566BAC5-C963-4425-8079-0710F17EB9CF}" type="presParOf" srcId="{BC8C2575-EAA9-4C35-A579-2B54B4C3768C}" destId="{939C4E23-819E-4C92-BDD0-D6949149CBAA}"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AC9D872-8153-4A9B-8A51-1338EF3C3565}" type="doc">
      <dgm:prSet loTypeId="urn:microsoft.com/office/officeart/2005/8/layout/arrow1" loCatId="process" qsTypeId="urn:microsoft.com/office/officeart/2005/8/quickstyle/simple1" qsCatId="simple" csTypeId="urn:microsoft.com/office/officeart/2005/8/colors/accent1_2" csCatId="accent1" phldr="1"/>
      <dgm:spPr/>
      <dgm:t>
        <a:bodyPr/>
        <a:lstStyle/>
        <a:p>
          <a:endParaRPr lang="en-US"/>
        </a:p>
      </dgm:t>
    </dgm:pt>
    <dgm:pt modelId="{8670CCAF-3A32-4F90-93D4-23FA3ADA25D1}">
      <dgm:prSet phldrT="[Text]" custT="1"/>
      <dgm:spPr>
        <a:solidFill>
          <a:srgbClr val="FF0000"/>
        </a:solidFill>
      </dgm:spPr>
      <dgm:t>
        <a:bodyPr/>
        <a:lstStyle/>
        <a:p>
          <a:pPr>
            <a:lnSpc>
              <a:spcPct val="125000"/>
            </a:lnSpc>
            <a:spcAft>
              <a:spcPts val="0"/>
            </a:spcAft>
          </a:pPr>
          <a:r>
            <a:rPr lang="en-US" sz="3200" b="0" dirty="0">
              <a:solidFill>
                <a:schemeClr val="bg2"/>
              </a:solidFill>
              <a:latin typeface="Calibri" panose="020F0502020204030204" pitchFamily="34" charset="0"/>
              <a:ea typeface="Calibri" panose="020F0502020204030204" pitchFamily="34" charset="0"/>
              <a:cs typeface="Calibri" panose="020F0502020204030204" pitchFamily="34" charset="0"/>
            </a:rPr>
            <a:t>Lift &lt; 1: A credible association rule, but the occurrence of Antecedent </a:t>
          </a:r>
          <a:r>
            <a:rPr lang="en-US" sz="3200" b="0" u="sng" dirty="0">
              <a:solidFill>
                <a:schemeClr val="bg2"/>
              </a:solidFill>
              <a:latin typeface="Calibri" panose="020F0502020204030204" pitchFamily="34" charset="0"/>
              <a:ea typeface="Calibri" panose="020F0502020204030204" pitchFamily="34" charset="0"/>
              <a:cs typeface="Calibri" panose="020F0502020204030204" pitchFamily="34" charset="0"/>
            </a:rPr>
            <a:t>prohibits</a:t>
          </a:r>
          <a:r>
            <a:rPr lang="en-US" sz="3200" b="0" dirty="0">
              <a:solidFill>
                <a:schemeClr val="bg2"/>
              </a:solidFill>
              <a:latin typeface="Calibri" panose="020F0502020204030204" pitchFamily="34" charset="0"/>
              <a:ea typeface="Calibri" panose="020F0502020204030204" pitchFamily="34" charset="0"/>
              <a:cs typeface="Calibri" panose="020F0502020204030204" pitchFamily="34" charset="0"/>
            </a:rPr>
            <a:t> the occurrence of Consequent.</a:t>
          </a:r>
        </a:p>
      </dgm:t>
    </dgm:pt>
    <dgm:pt modelId="{F1111191-7924-4652-9F9C-29CCE6C8435E}" type="parTrans" cxnId="{C6C63B60-28CC-453A-A142-C461262C2DBC}">
      <dgm:prSet/>
      <dgm:spPr/>
      <dgm:t>
        <a:bodyPr/>
        <a:lstStyle/>
        <a:p>
          <a:endParaRPr lang="en-US"/>
        </a:p>
      </dgm:t>
    </dgm:pt>
    <dgm:pt modelId="{9C33EA69-8878-493C-8743-762391BE93F0}" type="sibTrans" cxnId="{C6C63B60-28CC-453A-A142-C461262C2DBC}">
      <dgm:prSet/>
      <dgm:spPr/>
      <dgm:t>
        <a:bodyPr/>
        <a:lstStyle/>
        <a:p>
          <a:endParaRPr lang="en-US"/>
        </a:p>
      </dgm:t>
    </dgm:pt>
    <dgm:pt modelId="{E025B47E-1840-4563-80BA-DC4445F42E04}">
      <dgm:prSet phldrT="[Text]" custT="1"/>
      <dgm:spPr>
        <a:solidFill>
          <a:srgbClr val="00B050"/>
        </a:solidFill>
      </dgm:spPr>
      <dgm:t>
        <a:bodyPr/>
        <a:lstStyle/>
        <a:p>
          <a:pPr>
            <a:lnSpc>
              <a:spcPct val="125000"/>
            </a:lnSpc>
            <a:spcAft>
              <a:spcPts val="0"/>
            </a:spcAft>
          </a:pPr>
          <a:r>
            <a:rPr lang="en-US" sz="3200" b="0" dirty="0">
              <a:solidFill>
                <a:schemeClr val="bg2"/>
              </a:solidFill>
              <a:latin typeface="Calibri" panose="020F0502020204030204" pitchFamily="34" charset="0"/>
              <a:ea typeface="Calibri" panose="020F0502020204030204" pitchFamily="34" charset="0"/>
              <a:cs typeface="Calibri" panose="020F0502020204030204" pitchFamily="34" charset="0"/>
            </a:rPr>
            <a:t>Lift &gt; 1: A credible association rule, and the occurrence of Antecedent </a:t>
          </a:r>
          <a:r>
            <a:rPr lang="en-US" sz="3200" b="0" u="sng" dirty="0">
              <a:solidFill>
                <a:schemeClr val="bg2"/>
              </a:solidFill>
              <a:latin typeface="Calibri" panose="020F0502020204030204" pitchFamily="34" charset="0"/>
              <a:ea typeface="Calibri" panose="020F0502020204030204" pitchFamily="34" charset="0"/>
              <a:cs typeface="Calibri" panose="020F0502020204030204" pitchFamily="34" charset="0"/>
            </a:rPr>
            <a:t>encourages</a:t>
          </a:r>
          <a:r>
            <a:rPr lang="en-US" sz="3200" b="0" dirty="0">
              <a:solidFill>
                <a:schemeClr val="bg2"/>
              </a:solidFill>
              <a:latin typeface="Calibri" panose="020F0502020204030204" pitchFamily="34" charset="0"/>
              <a:ea typeface="Calibri" panose="020F0502020204030204" pitchFamily="34" charset="0"/>
              <a:cs typeface="Calibri" panose="020F0502020204030204" pitchFamily="34" charset="0"/>
            </a:rPr>
            <a:t> the occurrence of Consequent.</a:t>
          </a:r>
        </a:p>
      </dgm:t>
    </dgm:pt>
    <dgm:pt modelId="{FCE6A4E8-DB49-4CF8-8CD2-FB5D383AD124}" type="parTrans" cxnId="{D106DC30-0D48-438B-B674-A0F1299E3D74}">
      <dgm:prSet/>
      <dgm:spPr/>
      <dgm:t>
        <a:bodyPr/>
        <a:lstStyle/>
        <a:p>
          <a:endParaRPr lang="en-US"/>
        </a:p>
      </dgm:t>
    </dgm:pt>
    <dgm:pt modelId="{92130A5E-7374-4400-9C22-B8A8D5F4B2F9}" type="sibTrans" cxnId="{D106DC30-0D48-438B-B674-A0F1299E3D74}">
      <dgm:prSet/>
      <dgm:spPr/>
      <dgm:t>
        <a:bodyPr/>
        <a:lstStyle/>
        <a:p>
          <a:endParaRPr lang="en-US"/>
        </a:p>
      </dgm:t>
    </dgm:pt>
    <dgm:pt modelId="{E7D21AA5-A9BA-44A4-A327-5300E17EF23A}" type="pres">
      <dgm:prSet presAssocID="{BAC9D872-8153-4A9B-8A51-1338EF3C3565}" presName="cycle" presStyleCnt="0">
        <dgm:presLayoutVars>
          <dgm:dir/>
          <dgm:resizeHandles val="exact"/>
        </dgm:presLayoutVars>
      </dgm:prSet>
      <dgm:spPr/>
    </dgm:pt>
    <dgm:pt modelId="{99F57343-CD4F-4F4C-880D-63B992D48BA0}" type="pres">
      <dgm:prSet presAssocID="{8670CCAF-3A32-4F90-93D4-23FA3ADA25D1}" presName="arrow" presStyleLbl="node1" presStyleIdx="0" presStyleCnt="2">
        <dgm:presLayoutVars>
          <dgm:bulletEnabled val="1"/>
        </dgm:presLayoutVars>
      </dgm:prSet>
      <dgm:spPr/>
    </dgm:pt>
    <dgm:pt modelId="{64280C4E-272F-4A6F-87A1-1671AD710B1E}" type="pres">
      <dgm:prSet presAssocID="{E025B47E-1840-4563-80BA-DC4445F42E04}" presName="arrow" presStyleLbl="node1" presStyleIdx="1" presStyleCnt="2" custRadScaleRad="100330">
        <dgm:presLayoutVars>
          <dgm:bulletEnabled val="1"/>
        </dgm:presLayoutVars>
      </dgm:prSet>
      <dgm:spPr/>
    </dgm:pt>
  </dgm:ptLst>
  <dgm:cxnLst>
    <dgm:cxn modelId="{D106DC30-0D48-438B-B674-A0F1299E3D74}" srcId="{BAC9D872-8153-4A9B-8A51-1338EF3C3565}" destId="{E025B47E-1840-4563-80BA-DC4445F42E04}" srcOrd="1" destOrd="0" parTransId="{FCE6A4E8-DB49-4CF8-8CD2-FB5D383AD124}" sibTransId="{92130A5E-7374-4400-9C22-B8A8D5F4B2F9}"/>
    <dgm:cxn modelId="{C6C63B60-28CC-453A-A142-C461262C2DBC}" srcId="{BAC9D872-8153-4A9B-8A51-1338EF3C3565}" destId="{8670CCAF-3A32-4F90-93D4-23FA3ADA25D1}" srcOrd="0" destOrd="0" parTransId="{F1111191-7924-4652-9F9C-29CCE6C8435E}" sibTransId="{9C33EA69-8878-493C-8743-762391BE93F0}"/>
    <dgm:cxn modelId="{C189B867-5F5D-4934-8F0D-96CA69A4C59B}" type="presOf" srcId="{BAC9D872-8153-4A9B-8A51-1338EF3C3565}" destId="{E7D21AA5-A9BA-44A4-A327-5300E17EF23A}" srcOrd="0" destOrd="0" presId="urn:microsoft.com/office/officeart/2005/8/layout/arrow1"/>
    <dgm:cxn modelId="{52DEC7CC-B0E0-494A-85F5-491105409EE8}" type="presOf" srcId="{8670CCAF-3A32-4F90-93D4-23FA3ADA25D1}" destId="{99F57343-CD4F-4F4C-880D-63B992D48BA0}" srcOrd="0" destOrd="0" presId="urn:microsoft.com/office/officeart/2005/8/layout/arrow1"/>
    <dgm:cxn modelId="{E96312E4-BEB6-4BD8-8FB9-71E260C15648}" type="presOf" srcId="{E025B47E-1840-4563-80BA-DC4445F42E04}" destId="{64280C4E-272F-4A6F-87A1-1671AD710B1E}" srcOrd="0" destOrd="0" presId="urn:microsoft.com/office/officeart/2005/8/layout/arrow1"/>
    <dgm:cxn modelId="{4C842DED-A6DD-4A4B-9027-8C3BBB185827}" type="presParOf" srcId="{E7D21AA5-A9BA-44A4-A327-5300E17EF23A}" destId="{99F57343-CD4F-4F4C-880D-63B992D48BA0}" srcOrd="0" destOrd="0" presId="urn:microsoft.com/office/officeart/2005/8/layout/arrow1"/>
    <dgm:cxn modelId="{32673675-AA99-410F-A9B2-F5D61F3F92FC}" type="presParOf" srcId="{E7D21AA5-A9BA-44A4-A327-5300E17EF23A}" destId="{64280C4E-272F-4A6F-87A1-1671AD710B1E}" srcOrd="1" destOrd="0" presId="urn:microsoft.com/office/officeart/2005/8/layout/arrow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8C407F-C7FD-406E-9A8F-4AB75AC5B0DF}">
      <dsp:nvSpPr>
        <dsp:cNvPr id="0" name=""/>
        <dsp:cNvSpPr/>
      </dsp:nvSpPr>
      <dsp:spPr>
        <a:xfrm>
          <a:off x="0" y="0"/>
          <a:ext cx="12192000" cy="2138649"/>
        </a:xfrm>
        <a:prstGeom prst="roundRect">
          <a:avLst>
            <a:gd name="adj" fmla="val 10000"/>
          </a:avLst>
        </a:prstGeom>
        <a:gradFill rotWithShape="0">
          <a:gsLst>
            <a:gs pos="0">
              <a:schemeClr val="accent2">
                <a:hueOff val="0"/>
                <a:satOff val="0"/>
                <a:lumOff val="0"/>
                <a:alphaOff val="0"/>
                <a:shade val="100000"/>
                <a:satMod val="120000"/>
              </a:schemeClr>
            </a:gs>
            <a:gs pos="69000">
              <a:schemeClr val="accent2">
                <a:hueOff val="0"/>
                <a:satOff val="0"/>
                <a:lumOff val="0"/>
                <a:alphaOff val="0"/>
                <a:tint val="80000"/>
                <a:shade val="100000"/>
                <a:satMod val="150000"/>
              </a:schemeClr>
            </a:gs>
            <a:gs pos="100000">
              <a:schemeClr val="accent2">
                <a:hueOff val="0"/>
                <a:satOff val="0"/>
                <a:lumOff val="0"/>
                <a:alphaOff val="0"/>
                <a:tint val="50000"/>
                <a:shade val="100000"/>
                <a:satMod val="150000"/>
              </a:schemeClr>
            </a:gs>
          </a:gsLst>
          <a:path path="circle">
            <a:fillToRect l="100000" t="100000" r="100000" b="100000"/>
          </a:path>
        </a:gradFill>
        <a:ln>
          <a:noFill/>
        </a:ln>
        <a:effectLst>
          <a:outerShdw blurRad="63500" dist="25400" dir="5400000" sx="101000" sy="101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100000"/>
            </a:lnSpc>
            <a:spcBef>
              <a:spcPct val="0"/>
            </a:spcBef>
            <a:spcAft>
              <a:spcPts val="0"/>
            </a:spcAft>
            <a:buNone/>
          </a:pPr>
          <a:r>
            <a:rPr lang="en-US" sz="3900" b="1" kern="1200" dirty="0">
              <a:solidFill>
                <a:schemeClr val="tx1"/>
              </a:solidFill>
            </a:rPr>
            <a:t>Recent</a:t>
          </a:r>
        </a:p>
        <a:p>
          <a:pPr marL="285750" lvl="1" indent="-285750" algn="l" defTabSz="1333500">
            <a:lnSpc>
              <a:spcPct val="100000"/>
            </a:lnSpc>
            <a:spcBef>
              <a:spcPct val="0"/>
            </a:spcBef>
            <a:spcAft>
              <a:spcPct val="15000"/>
            </a:spcAft>
            <a:buChar char="•"/>
          </a:pPr>
          <a:r>
            <a:rPr lang="en-US" sz="3000" kern="1200" dirty="0">
              <a:solidFill>
                <a:schemeClr val="tx1"/>
              </a:solidFill>
            </a:rPr>
            <a:t>Customers who purchase something recently based on their business need. Yesterday or last year.</a:t>
          </a:r>
        </a:p>
      </dsp:txBody>
      <dsp:txXfrm>
        <a:off x="2652264" y="0"/>
        <a:ext cx="9539735" cy="2138649"/>
      </dsp:txXfrm>
    </dsp:sp>
    <dsp:sp modelId="{1899240C-828A-4435-B855-28625203363B}">
      <dsp:nvSpPr>
        <dsp:cNvPr id="0" name=""/>
        <dsp:cNvSpPr/>
      </dsp:nvSpPr>
      <dsp:spPr>
        <a:xfrm>
          <a:off x="213864" y="213864"/>
          <a:ext cx="2438400" cy="1710919"/>
        </a:xfrm>
        <a:prstGeom prst="roundRect">
          <a:avLst>
            <a:gd name="adj" fmla="val 10000"/>
          </a:avLst>
        </a:prstGeom>
        <a:blipFill rotWithShape="1">
          <a:blip xmlns:r="http://schemas.openxmlformats.org/officeDocument/2006/relationships" r:embed="rId1"/>
          <a:srcRect/>
          <a:stretch>
            <a:fillRect t="-11000" b="-11000"/>
          </a:stretch>
        </a:blipFill>
        <a:ln>
          <a:noFill/>
        </a:ln>
        <a:effectLst>
          <a:outerShdw blurRad="63500" dist="25400" dir="5400000" sx="101000" sy="101000" rotWithShape="0">
            <a:srgbClr val="000000">
              <a:alpha val="40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0C126BE1-3FD6-44C1-87D9-DD521BF1E478}">
      <dsp:nvSpPr>
        <dsp:cNvPr id="0" name=""/>
        <dsp:cNvSpPr/>
      </dsp:nvSpPr>
      <dsp:spPr>
        <a:xfrm>
          <a:off x="0" y="2352514"/>
          <a:ext cx="12192000" cy="2138649"/>
        </a:xfrm>
        <a:prstGeom prst="roundRect">
          <a:avLst>
            <a:gd name="adj" fmla="val 10000"/>
          </a:avLst>
        </a:prstGeom>
        <a:gradFill rotWithShape="0">
          <a:gsLst>
            <a:gs pos="0">
              <a:schemeClr val="accent2">
                <a:hueOff val="0"/>
                <a:satOff val="0"/>
                <a:lumOff val="0"/>
                <a:alphaOff val="0"/>
                <a:shade val="100000"/>
                <a:satMod val="120000"/>
              </a:schemeClr>
            </a:gs>
            <a:gs pos="69000">
              <a:schemeClr val="accent2">
                <a:hueOff val="0"/>
                <a:satOff val="0"/>
                <a:lumOff val="0"/>
                <a:alphaOff val="0"/>
                <a:tint val="80000"/>
                <a:shade val="100000"/>
                <a:satMod val="150000"/>
              </a:schemeClr>
            </a:gs>
            <a:gs pos="100000">
              <a:schemeClr val="accent2">
                <a:hueOff val="0"/>
                <a:satOff val="0"/>
                <a:lumOff val="0"/>
                <a:alphaOff val="0"/>
                <a:tint val="50000"/>
                <a:shade val="100000"/>
                <a:satMod val="150000"/>
              </a:schemeClr>
            </a:gs>
          </a:gsLst>
          <a:path path="circle">
            <a:fillToRect l="100000" t="100000" r="100000" b="100000"/>
          </a:path>
        </a:gradFill>
        <a:ln>
          <a:noFill/>
        </a:ln>
        <a:effectLst>
          <a:outerShdw blurRad="63500" dist="25400" dir="5400000" sx="101000" sy="101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100000"/>
            </a:lnSpc>
            <a:spcBef>
              <a:spcPct val="0"/>
            </a:spcBef>
            <a:spcAft>
              <a:spcPts val="0"/>
            </a:spcAft>
            <a:buNone/>
          </a:pPr>
          <a:r>
            <a:rPr lang="en-US" sz="3900" b="1" kern="1200" dirty="0">
              <a:solidFill>
                <a:schemeClr val="tx1"/>
              </a:solidFill>
            </a:rPr>
            <a:t>Frequent</a:t>
          </a:r>
        </a:p>
        <a:p>
          <a:pPr marL="285750" lvl="1" indent="-285750" algn="l" defTabSz="1333500">
            <a:lnSpc>
              <a:spcPct val="100000"/>
            </a:lnSpc>
            <a:spcBef>
              <a:spcPct val="0"/>
            </a:spcBef>
            <a:spcAft>
              <a:spcPts val="0"/>
            </a:spcAft>
            <a:buChar char="•"/>
          </a:pPr>
          <a:r>
            <a:rPr lang="en-US" sz="3000" kern="1200" dirty="0">
              <a:solidFill>
                <a:schemeClr val="tx1"/>
              </a:solidFill>
            </a:rPr>
            <a:t>Customers who purchase very often according to their business cycle. Once per day, or once per year.</a:t>
          </a:r>
        </a:p>
      </dsp:txBody>
      <dsp:txXfrm>
        <a:off x="2652264" y="2352514"/>
        <a:ext cx="9539735" cy="2138649"/>
      </dsp:txXfrm>
    </dsp:sp>
    <dsp:sp modelId="{19422007-A342-450D-96E0-E6514DAA0B17}">
      <dsp:nvSpPr>
        <dsp:cNvPr id="0" name=""/>
        <dsp:cNvSpPr/>
      </dsp:nvSpPr>
      <dsp:spPr>
        <a:xfrm>
          <a:off x="213864" y="2566379"/>
          <a:ext cx="2438400" cy="1710919"/>
        </a:xfrm>
        <a:prstGeom prst="roundRect">
          <a:avLst>
            <a:gd name="adj" fmla="val 10000"/>
          </a:avLst>
        </a:prstGeom>
        <a:blipFill rotWithShape="1">
          <a:blip xmlns:r="http://schemas.openxmlformats.org/officeDocument/2006/relationships" r:embed="rId2"/>
          <a:srcRect/>
          <a:stretch>
            <a:fillRect l="-3000" r="-3000"/>
          </a:stretch>
        </a:blipFill>
        <a:ln>
          <a:noFill/>
        </a:ln>
        <a:effectLst>
          <a:outerShdw blurRad="63500" dist="25400" dir="5400000" sx="101000" sy="101000" rotWithShape="0">
            <a:srgbClr val="000000">
              <a:alpha val="40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7330CC36-CDE7-4812-B802-D6C2EBD5B52B}">
      <dsp:nvSpPr>
        <dsp:cNvPr id="0" name=""/>
        <dsp:cNvSpPr/>
      </dsp:nvSpPr>
      <dsp:spPr>
        <a:xfrm>
          <a:off x="0" y="4705028"/>
          <a:ext cx="12192000" cy="2138649"/>
        </a:xfrm>
        <a:prstGeom prst="roundRect">
          <a:avLst>
            <a:gd name="adj" fmla="val 10000"/>
          </a:avLst>
        </a:prstGeom>
        <a:gradFill rotWithShape="0">
          <a:gsLst>
            <a:gs pos="0">
              <a:schemeClr val="accent2">
                <a:hueOff val="0"/>
                <a:satOff val="0"/>
                <a:lumOff val="0"/>
                <a:alphaOff val="0"/>
                <a:shade val="100000"/>
                <a:satMod val="120000"/>
              </a:schemeClr>
            </a:gs>
            <a:gs pos="69000">
              <a:schemeClr val="accent2">
                <a:hueOff val="0"/>
                <a:satOff val="0"/>
                <a:lumOff val="0"/>
                <a:alphaOff val="0"/>
                <a:tint val="80000"/>
                <a:shade val="100000"/>
                <a:satMod val="150000"/>
              </a:schemeClr>
            </a:gs>
            <a:gs pos="100000">
              <a:schemeClr val="accent2">
                <a:hueOff val="0"/>
                <a:satOff val="0"/>
                <a:lumOff val="0"/>
                <a:alphaOff val="0"/>
                <a:tint val="50000"/>
                <a:shade val="100000"/>
                <a:satMod val="150000"/>
              </a:schemeClr>
            </a:gs>
          </a:gsLst>
          <a:path path="circle">
            <a:fillToRect l="100000" t="100000" r="100000" b="100000"/>
          </a:path>
        </a:gradFill>
        <a:ln>
          <a:noFill/>
        </a:ln>
        <a:effectLst>
          <a:outerShdw blurRad="63500" dist="25400" dir="5400000" sx="101000" sy="101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100000"/>
            </a:lnSpc>
            <a:spcBef>
              <a:spcPct val="0"/>
            </a:spcBef>
            <a:spcAft>
              <a:spcPts val="0"/>
            </a:spcAft>
            <a:buNone/>
          </a:pPr>
          <a:r>
            <a:rPr lang="en-US" sz="3900" b="1" kern="1200" dirty="0">
              <a:solidFill>
                <a:schemeClr val="tx1"/>
              </a:solidFill>
            </a:rPr>
            <a:t>High Monetary</a:t>
          </a:r>
        </a:p>
        <a:p>
          <a:pPr marL="285750" lvl="1" indent="-285750" algn="l" defTabSz="1333500">
            <a:lnSpc>
              <a:spcPct val="100000"/>
            </a:lnSpc>
            <a:spcBef>
              <a:spcPct val="0"/>
            </a:spcBef>
            <a:spcAft>
              <a:spcPts val="0"/>
            </a:spcAft>
            <a:buChar char="•"/>
          </a:pPr>
          <a:r>
            <a:rPr lang="en-US" sz="3000" kern="1200" dirty="0">
              <a:solidFill>
                <a:schemeClr val="tx1"/>
              </a:solidFill>
            </a:rPr>
            <a:t>Customers who spend a lot of money on many and/or high-end items.</a:t>
          </a:r>
        </a:p>
      </dsp:txBody>
      <dsp:txXfrm>
        <a:off x="2652264" y="4705028"/>
        <a:ext cx="9539735" cy="2138649"/>
      </dsp:txXfrm>
    </dsp:sp>
    <dsp:sp modelId="{1F94456E-0946-4D2C-B8A9-5520118EA3D2}">
      <dsp:nvSpPr>
        <dsp:cNvPr id="0" name=""/>
        <dsp:cNvSpPr/>
      </dsp:nvSpPr>
      <dsp:spPr>
        <a:xfrm>
          <a:off x="213864" y="4918893"/>
          <a:ext cx="2438400" cy="1710919"/>
        </a:xfrm>
        <a:prstGeom prst="roundRect">
          <a:avLst>
            <a:gd name="adj" fmla="val 10000"/>
          </a:avLst>
        </a:prstGeom>
        <a:blipFill rotWithShape="1">
          <a:blip xmlns:r="http://schemas.openxmlformats.org/officeDocument/2006/relationships" r:embed="rId3"/>
          <a:srcRect/>
          <a:stretch>
            <a:fillRect t="-7000" b="-7000"/>
          </a:stretch>
        </a:blipFill>
        <a:ln>
          <a:noFill/>
        </a:ln>
        <a:effectLst>
          <a:outerShdw blurRad="63500" dist="25400" dir="5400000" sx="101000" sy="101000" rotWithShape="0">
            <a:srgbClr val="000000">
              <a:alpha val="40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F57343-CD4F-4F4C-880D-63B992D48BA0}">
      <dsp:nvSpPr>
        <dsp:cNvPr id="0" name=""/>
        <dsp:cNvSpPr/>
      </dsp:nvSpPr>
      <dsp:spPr>
        <a:xfrm rot="16200000">
          <a:off x="3508" y="1767"/>
          <a:ext cx="6523471" cy="6523471"/>
        </a:xfrm>
        <a:prstGeom prst="upArrow">
          <a:avLst>
            <a:gd name="adj1" fmla="val 50000"/>
            <a:gd name="adj2" fmla="val 35000"/>
          </a:avLst>
        </a:prstGeom>
        <a:solidFill>
          <a:srgbClr val="FF0000"/>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125000"/>
            </a:lnSpc>
            <a:spcBef>
              <a:spcPct val="0"/>
            </a:spcBef>
            <a:spcAft>
              <a:spcPts val="0"/>
            </a:spcAft>
            <a:buNone/>
          </a:pPr>
          <a:r>
            <a:rPr lang="en-US" sz="3200" kern="1200" dirty="0">
              <a:solidFill>
                <a:schemeClr val="bg2"/>
              </a:solidFill>
              <a:latin typeface="Calibri" panose="020F0502020204030204" pitchFamily="34" charset="0"/>
              <a:ea typeface="Calibri" panose="020F0502020204030204" pitchFamily="34" charset="0"/>
              <a:cs typeface="Calibri" panose="020F0502020204030204" pitchFamily="34" charset="0"/>
            </a:rPr>
            <a:t>If Leverage is negative, then bundling will decrease sales of the Consequent item.</a:t>
          </a:r>
        </a:p>
      </dsp:txBody>
      <dsp:txXfrm rot="5400000">
        <a:off x="1145116" y="1632634"/>
        <a:ext cx="5381864" cy="3261735"/>
      </dsp:txXfrm>
    </dsp:sp>
    <dsp:sp modelId="{64280C4E-272F-4A6F-87A1-1671AD710B1E}">
      <dsp:nvSpPr>
        <dsp:cNvPr id="0" name=""/>
        <dsp:cNvSpPr/>
      </dsp:nvSpPr>
      <dsp:spPr>
        <a:xfrm rot="5400000">
          <a:off x="9249928" y="1767"/>
          <a:ext cx="6523471" cy="6523471"/>
        </a:xfrm>
        <a:prstGeom prst="upArrow">
          <a:avLst>
            <a:gd name="adj1" fmla="val 50000"/>
            <a:gd name="adj2" fmla="val 35000"/>
          </a:avLst>
        </a:prstGeom>
        <a:solidFill>
          <a:srgbClr val="00B050"/>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125000"/>
            </a:lnSpc>
            <a:spcBef>
              <a:spcPct val="0"/>
            </a:spcBef>
            <a:spcAft>
              <a:spcPts val="0"/>
            </a:spcAft>
            <a:buNone/>
          </a:pPr>
          <a:r>
            <a:rPr lang="en-US" sz="3200" kern="1200" dirty="0">
              <a:solidFill>
                <a:schemeClr val="bg2"/>
              </a:solidFill>
              <a:latin typeface="Calibri" panose="020F0502020204030204" pitchFamily="34" charset="0"/>
              <a:ea typeface="Calibri" panose="020F0502020204030204" pitchFamily="34" charset="0"/>
              <a:cs typeface="Calibri" panose="020F0502020204030204" pitchFamily="34" charset="0"/>
            </a:rPr>
            <a:t>If Leverage is positive, then bundling will increase sales of the Consequent item.</a:t>
          </a:r>
        </a:p>
      </dsp:txBody>
      <dsp:txXfrm rot="-5400000">
        <a:off x="9249929" y="1632635"/>
        <a:ext cx="5381864" cy="326173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6209E2-1DE6-45D1-A6CB-9C70C7BDAD38}">
      <dsp:nvSpPr>
        <dsp:cNvPr id="0" name=""/>
        <dsp:cNvSpPr/>
      </dsp:nvSpPr>
      <dsp:spPr>
        <a:xfrm>
          <a:off x="1138043" y="0"/>
          <a:ext cx="12897822" cy="3852179"/>
        </a:xfrm>
        <a:prstGeom prst="rightArrow">
          <a:avLst/>
        </a:prstGeom>
        <a:solidFill>
          <a:schemeClr val="accent6">
            <a:lumMod val="20000"/>
            <a:lumOff val="80000"/>
          </a:schemeClr>
        </a:solidFill>
        <a:ln>
          <a:noFill/>
        </a:ln>
        <a:effectLst/>
      </dsp:spPr>
      <dsp:style>
        <a:lnRef idx="0">
          <a:scrgbClr r="0" g="0" b="0"/>
        </a:lnRef>
        <a:fillRef idx="1">
          <a:scrgbClr r="0" g="0" b="0"/>
        </a:fillRef>
        <a:effectRef idx="0">
          <a:scrgbClr r="0" g="0" b="0"/>
        </a:effectRef>
        <a:fontRef idx="minor"/>
      </dsp:style>
    </dsp:sp>
    <dsp:sp modelId="{E88931AB-E329-46AF-B5F7-0D005208873F}">
      <dsp:nvSpPr>
        <dsp:cNvPr id="0" name=""/>
        <dsp:cNvSpPr/>
      </dsp:nvSpPr>
      <dsp:spPr>
        <a:xfrm>
          <a:off x="2655434" y="1155653"/>
          <a:ext cx="4552172" cy="1540871"/>
        </a:xfrm>
        <a:prstGeom prst="roundRect">
          <a:avLst/>
        </a:prstGeom>
        <a:no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tx1"/>
              </a:solidFill>
              <a:latin typeface="Calibri" panose="020F0502020204030204" pitchFamily="34" charset="0"/>
              <a:ea typeface="Calibri" panose="020F0502020204030204" pitchFamily="34" charset="0"/>
              <a:cs typeface="Calibri" panose="020F0502020204030204" pitchFamily="34" charset="0"/>
            </a:rPr>
            <a:t>Identify </a:t>
          </a:r>
          <a:r>
            <a:rPr lang="en-US" sz="3200" i="1" kern="1200" dirty="0">
              <a:solidFill>
                <a:schemeClr val="tx1"/>
              </a:solidFill>
              <a:latin typeface="Calibri" panose="020F0502020204030204" pitchFamily="34" charset="0"/>
              <a:ea typeface="Calibri" panose="020F0502020204030204" pitchFamily="34" charset="0"/>
              <a:cs typeface="Calibri" panose="020F0502020204030204" pitchFamily="34" charset="0"/>
            </a:rPr>
            <a:t>Frequent Itemsets</a:t>
          </a:r>
        </a:p>
      </dsp:txBody>
      <dsp:txXfrm>
        <a:off x="2730653" y="1230872"/>
        <a:ext cx="4401734" cy="1390433"/>
      </dsp:txXfrm>
    </dsp:sp>
    <dsp:sp modelId="{9C7FFE56-FD84-43AE-A73F-2FFFCC4DBEF8}">
      <dsp:nvSpPr>
        <dsp:cNvPr id="0" name=""/>
        <dsp:cNvSpPr/>
      </dsp:nvSpPr>
      <dsp:spPr>
        <a:xfrm>
          <a:off x="7966302" y="1155653"/>
          <a:ext cx="4552172" cy="1540871"/>
        </a:xfrm>
        <a:prstGeom prst="roundRect">
          <a:avLst/>
        </a:prstGeom>
        <a:no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tx1"/>
              </a:solidFill>
              <a:latin typeface="Calibri" panose="020F0502020204030204" pitchFamily="34" charset="0"/>
              <a:ea typeface="Calibri" panose="020F0502020204030204" pitchFamily="34" charset="0"/>
              <a:cs typeface="Calibri" panose="020F0502020204030204" pitchFamily="34" charset="0"/>
            </a:rPr>
            <a:t>Generate Rules from the </a:t>
          </a:r>
          <a:r>
            <a:rPr lang="en-US" sz="3200" i="1" kern="1200" dirty="0">
              <a:solidFill>
                <a:schemeClr val="tx1"/>
              </a:solidFill>
              <a:latin typeface="Calibri" panose="020F0502020204030204" pitchFamily="34" charset="0"/>
              <a:ea typeface="Calibri" panose="020F0502020204030204" pitchFamily="34" charset="0"/>
              <a:cs typeface="Calibri" panose="020F0502020204030204" pitchFamily="34" charset="0"/>
            </a:rPr>
            <a:t>Frequent Itemsets</a:t>
          </a:r>
        </a:p>
      </dsp:txBody>
      <dsp:txXfrm>
        <a:off x="8041521" y="1230872"/>
        <a:ext cx="4401734" cy="13904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E6FFF7-BE04-4C64-9C56-A082433CF2D0}">
      <dsp:nvSpPr>
        <dsp:cNvPr id="0" name=""/>
        <dsp:cNvSpPr/>
      </dsp:nvSpPr>
      <dsp:spPr>
        <a:xfrm>
          <a:off x="3080" y="0"/>
          <a:ext cx="6569682" cy="2743200"/>
        </a:xfrm>
        <a:prstGeom prst="roundRect">
          <a:avLst>
            <a:gd name="adj" fmla="val 10000"/>
          </a:avLst>
        </a:prstGeom>
        <a:solidFill>
          <a:schemeClr val="accent2">
            <a:lumMod val="40000"/>
            <a:lumOff val="60000"/>
          </a:schemeClr>
        </a:solidFill>
        <a:ln w="19050" cap="flat" cmpd="dbl"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125000"/>
            </a:lnSpc>
            <a:spcBef>
              <a:spcPct val="0"/>
            </a:spcBef>
            <a:spcAft>
              <a:spcPts val="0"/>
            </a:spcAft>
            <a:buNone/>
          </a:pPr>
          <a:r>
            <a:rPr lang="en-US" sz="3200" kern="1200" dirty="0">
              <a:solidFill>
                <a:schemeClr val="tx1"/>
              </a:solidFill>
              <a:latin typeface="Calibri" panose="020F0502020204030204" pitchFamily="34" charset="0"/>
              <a:ea typeface="Calibri" panose="020F0502020204030204" pitchFamily="34" charset="0"/>
              <a:cs typeface="Calibri" panose="020F0502020204030204" pitchFamily="34" charset="0"/>
            </a:rPr>
            <a:t>How to motivate existing customers to advertise for your business?</a:t>
          </a:r>
          <a:endParaRPr lang="en-US" sz="3200" kern="1200" dirty="0">
            <a:latin typeface="Calibri" panose="020F0502020204030204" pitchFamily="34" charset="0"/>
            <a:ea typeface="Calibri" panose="020F0502020204030204" pitchFamily="34" charset="0"/>
            <a:cs typeface="Calibri" panose="020F0502020204030204" pitchFamily="34" charset="0"/>
          </a:endParaRPr>
        </a:p>
      </dsp:txBody>
      <dsp:txXfrm>
        <a:off x="83426" y="80346"/>
        <a:ext cx="6408990" cy="2582508"/>
      </dsp:txXfrm>
    </dsp:sp>
    <dsp:sp modelId="{F6483A11-04C5-43C2-9278-768DC03B61EB}">
      <dsp:nvSpPr>
        <dsp:cNvPr id="0" name=""/>
        <dsp:cNvSpPr/>
      </dsp:nvSpPr>
      <dsp:spPr>
        <a:xfrm>
          <a:off x="7229731" y="556959"/>
          <a:ext cx="1392772" cy="1629281"/>
        </a:xfrm>
        <a:prstGeom prst="rightArrow">
          <a:avLst>
            <a:gd name="adj1" fmla="val 60000"/>
            <a:gd name="adj2" fmla="val 50000"/>
          </a:avLst>
        </a:prstGeom>
        <a:gradFill flip="none" rotWithShape="0">
          <a:gsLst>
            <a:gs pos="0">
              <a:schemeClr val="accent5">
                <a:lumMod val="50000"/>
                <a:tint val="66000"/>
                <a:satMod val="160000"/>
              </a:schemeClr>
            </a:gs>
            <a:gs pos="50000">
              <a:schemeClr val="accent5">
                <a:lumMod val="50000"/>
                <a:tint val="44500"/>
                <a:satMod val="160000"/>
              </a:schemeClr>
            </a:gs>
            <a:gs pos="100000">
              <a:schemeClr val="accent5">
                <a:lumMod val="50000"/>
                <a:tint val="23500"/>
                <a:satMod val="160000"/>
              </a:schemeClr>
            </a:gs>
          </a:gsLst>
          <a:lin ang="0" scaled="1"/>
          <a:tileRect/>
        </a:gra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1</a:t>
          </a:r>
        </a:p>
      </dsp:txBody>
      <dsp:txXfrm>
        <a:off x="7229731" y="882815"/>
        <a:ext cx="974940" cy="977569"/>
      </dsp:txXfrm>
    </dsp:sp>
    <dsp:sp modelId="{EEE3915E-40AE-4F32-9DD0-5C83F46EDBA1}">
      <dsp:nvSpPr>
        <dsp:cNvPr id="0" name=""/>
        <dsp:cNvSpPr/>
      </dsp:nvSpPr>
      <dsp:spPr>
        <a:xfrm>
          <a:off x="9200636" y="0"/>
          <a:ext cx="6569682" cy="2743200"/>
        </a:xfrm>
        <a:prstGeom prst="roundRect">
          <a:avLst>
            <a:gd name="adj" fmla="val 10000"/>
          </a:avLst>
        </a:prstGeom>
        <a:gradFill flip="none" rotWithShape="1">
          <a:gsLst>
            <a:gs pos="0">
              <a:srgbClr val="00EA6A">
                <a:shade val="30000"/>
                <a:satMod val="115000"/>
              </a:srgbClr>
            </a:gs>
            <a:gs pos="50000">
              <a:srgbClr val="00EA6A">
                <a:shade val="67500"/>
                <a:satMod val="115000"/>
              </a:srgbClr>
            </a:gs>
            <a:gs pos="100000">
              <a:srgbClr val="00EA6A">
                <a:shade val="100000"/>
                <a:satMod val="115000"/>
              </a:srgbClr>
            </a:gs>
          </a:gsLst>
          <a:lin ang="16200000" scaled="1"/>
          <a:tileRect/>
        </a:gradFill>
        <a:ln w="19050" cap="flat" cmpd="dbl"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125000"/>
            </a:lnSpc>
            <a:spcBef>
              <a:spcPct val="0"/>
            </a:spcBef>
            <a:spcAft>
              <a:spcPts val="0"/>
            </a:spcAft>
            <a:buNone/>
          </a:pPr>
          <a:r>
            <a:rPr lang="en-US" sz="3200" b="1" kern="1200" dirty="0">
              <a:solidFill>
                <a:schemeClr val="bg2"/>
              </a:solidFill>
              <a:latin typeface="Calibri" panose="020F0502020204030204" pitchFamily="34" charset="0"/>
              <a:ea typeface="Calibri" panose="020F0502020204030204" pitchFamily="34" charset="0"/>
              <a:cs typeface="Calibri" panose="020F0502020204030204" pitchFamily="34" charset="0"/>
            </a:rPr>
            <a:t>When they get unique benefits in their bargains.</a:t>
          </a:r>
        </a:p>
      </dsp:txBody>
      <dsp:txXfrm>
        <a:off x="9280982" y="80346"/>
        <a:ext cx="6408990" cy="25825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E6FFF7-BE04-4C64-9C56-A082433CF2D0}">
      <dsp:nvSpPr>
        <dsp:cNvPr id="0" name=""/>
        <dsp:cNvSpPr/>
      </dsp:nvSpPr>
      <dsp:spPr>
        <a:xfrm>
          <a:off x="3080" y="0"/>
          <a:ext cx="6569682" cy="2743200"/>
        </a:xfrm>
        <a:prstGeom prst="roundRect">
          <a:avLst>
            <a:gd name="adj" fmla="val 10000"/>
          </a:avLst>
        </a:prstGeom>
        <a:solidFill>
          <a:schemeClr val="accent2">
            <a:lumMod val="40000"/>
            <a:lumOff val="60000"/>
          </a:schemeClr>
        </a:solidFill>
        <a:ln w="19050" cap="flat" cmpd="dbl"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125000"/>
            </a:lnSpc>
            <a:spcBef>
              <a:spcPct val="0"/>
            </a:spcBef>
            <a:spcAft>
              <a:spcPts val="0"/>
            </a:spcAft>
            <a:buNone/>
          </a:pPr>
          <a:r>
            <a:rPr lang="en-US" sz="3200" kern="1200" dirty="0">
              <a:solidFill>
                <a:schemeClr val="tx1"/>
              </a:solidFill>
              <a:latin typeface="Calibri" panose="020F0502020204030204" pitchFamily="34" charset="0"/>
              <a:ea typeface="Calibri" panose="020F0502020204030204" pitchFamily="34" charset="0"/>
              <a:cs typeface="Calibri" panose="020F0502020204030204" pitchFamily="34" charset="0"/>
            </a:rPr>
            <a:t>Can I Elevate Customer Experience and Generate New Revenue Together?</a:t>
          </a:r>
          <a:endParaRPr lang="en-US" sz="3200" kern="1200" dirty="0">
            <a:latin typeface="Calibri" panose="020F0502020204030204" pitchFamily="34" charset="0"/>
            <a:ea typeface="Calibri" panose="020F0502020204030204" pitchFamily="34" charset="0"/>
            <a:cs typeface="Calibri" panose="020F0502020204030204" pitchFamily="34" charset="0"/>
          </a:endParaRPr>
        </a:p>
      </dsp:txBody>
      <dsp:txXfrm>
        <a:off x="83426" y="80346"/>
        <a:ext cx="6408990" cy="2582508"/>
      </dsp:txXfrm>
    </dsp:sp>
    <dsp:sp modelId="{F6483A11-04C5-43C2-9278-768DC03B61EB}">
      <dsp:nvSpPr>
        <dsp:cNvPr id="0" name=""/>
        <dsp:cNvSpPr/>
      </dsp:nvSpPr>
      <dsp:spPr>
        <a:xfrm>
          <a:off x="7229731" y="556959"/>
          <a:ext cx="1392772" cy="1629281"/>
        </a:xfrm>
        <a:prstGeom prst="rightArrow">
          <a:avLst>
            <a:gd name="adj1" fmla="val 60000"/>
            <a:gd name="adj2" fmla="val 50000"/>
          </a:avLst>
        </a:prstGeom>
        <a:gradFill flip="none" rotWithShape="0">
          <a:gsLst>
            <a:gs pos="0">
              <a:schemeClr val="accent5">
                <a:lumMod val="50000"/>
                <a:tint val="66000"/>
                <a:satMod val="160000"/>
              </a:schemeClr>
            </a:gs>
            <a:gs pos="50000">
              <a:schemeClr val="accent5">
                <a:lumMod val="50000"/>
                <a:tint val="44500"/>
                <a:satMod val="160000"/>
              </a:schemeClr>
            </a:gs>
            <a:gs pos="100000">
              <a:schemeClr val="accent5">
                <a:lumMod val="50000"/>
                <a:tint val="23500"/>
                <a:satMod val="160000"/>
              </a:schemeClr>
            </a:gs>
          </a:gsLst>
          <a:lin ang="0" scaled="1"/>
          <a:tileRect/>
        </a:gra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2</a:t>
          </a:r>
        </a:p>
      </dsp:txBody>
      <dsp:txXfrm>
        <a:off x="7229731" y="882815"/>
        <a:ext cx="974940" cy="977569"/>
      </dsp:txXfrm>
    </dsp:sp>
    <dsp:sp modelId="{EEE3915E-40AE-4F32-9DD0-5C83F46EDBA1}">
      <dsp:nvSpPr>
        <dsp:cNvPr id="0" name=""/>
        <dsp:cNvSpPr/>
      </dsp:nvSpPr>
      <dsp:spPr>
        <a:xfrm>
          <a:off x="9200636" y="0"/>
          <a:ext cx="6569682" cy="2743200"/>
        </a:xfrm>
        <a:prstGeom prst="roundRect">
          <a:avLst>
            <a:gd name="adj" fmla="val 10000"/>
          </a:avLst>
        </a:prstGeom>
        <a:gradFill flip="none" rotWithShape="0">
          <a:gsLst>
            <a:gs pos="0">
              <a:srgbClr val="00EA6A">
                <a:shade val="30000"/>
                <a:satMod val="115000"/>
              </a:srgbClr>
            </a:gs>
            <a:gs pos="50000">
              <a:srgbClr val="00EA6A">
                <a:shade val="67500"/>
                <a:satMod val="115000"/>
              </a:srgbClr>
            </a:gs>
            <a:gs pos="100000">
              <a:srgbClr val="00EA6A">
                <a:shade val="100000"/>
                <a:satMod val="115000"/>
              </a:srgbClr>
            </a:gs>
          </a:gsLst>
          <a:lin ang="5400000" scaled="1"/>
          <a:tileRect/>
        </a:gradFill>
        <a:ln w="19050" cap="flat" cmpd="dbl"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125000"/>
            </a:lnSpc>
            <a:spcBef>
              <a:spcPct val="0"/>
            </a:spcBef>
            <a:spcAft>
              <a:spcPts val="0"/>
            </a:spcAft>
            <a:buNone/>
          </a:pPr>
          <a:r>
            <a:rPr lang="en-US" sz="3200" b="1" kern="1200" dirty="0">
              <a:solidFill>
                <a:schemeClr val="bg2"/>
              </a:solidFill>
              <a:latin typeface="Calibri" panose="020F0502020204030204" pitchFamily="34" charset="0"/>
              <a:ea typeface="Calibri" panose="020F0502020204030204" pitchFamily="34" charset="0"/>
              <a:cs typeface="Calibri" panose="020F0502020204030204" pitchFamily="34" charset="0"/>
            </a:rPr>
            <a:t>Cross-Sell,</a:t>
          </a:r>
          <a:br>
            <a:rPr lang="en-US" sz="3200" b="1" kern="1200" dirty="0">
              <a:solidFill>
                <a:schemeClr val="bg2"/>
              </a:solidFill>
              <a:latin typeface="Calibri" panose="020F0502020204030204" pitchFamily="34" charset="0"/>
              <a:ea typeface="Calibri" panose="020F0502020204030204" pitchFamily="34" charset="0"/>
              <a:cs typeface="Calibri" panose="020F0502020204030204" pitchFamily="34" charset="0"/>
            </a:rPr>
          </a:br>
          <a:r>
            <a:rPr lang="en-US" sz="3200" b="1" kern="1200" dirty="0">
              <a:solidFill>
                <a:schemeClr val="bg2"/>
              </a:solidFill>
              <a:latin typeface="Calibri" panose="020F0502020204030204" pitchFamily="34" charset="0"/>
              <a:ea typeface="Calibri" panose="020F0502020204030204" pitchFamily="34" charset="0"/>
              <a:cs typeface="Calibri" panose="020F0502020204030204" pitchFamily="34" charset="0"/>
            </a:rPr>
            <a:t>Up-Sell, and Bundle.</a:t>
          </a:r>
        </a:p>
      </dsp:txBody>
      <dsp:txXfrm>
        <a:off x="9280982" y="80346"/>
        <a:ext cx="6408990" cy="25825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DA7A56-EE32-45CC-837A-042FB4F97B2B}">
      <dsp:nvSpPr>
        <dsp:cNvPr id="0" name=""/>
        <dsp:cNvSpPr/>
      </dsp:nvSpPr>
      <dsp:spPr>
        <a:xfrm rot="5400000">
          <a:off x="9452380" y="-3455494"/>
          <a:ext cx="2547062" cy="10094976"/>
        </a:xfrm>
        <a:prstGeom prst="round2SameRect">
          <a:avLst/>
        </a:prstGeom>
        <a:solidFill>
          <a:schemeClr val="accent2">
            <a:lumMod val="20000"/>
            <a:lumOff val="80000"/>
            <a:alpha val="90000"/>
          </a:schemeClr>
        </a:solidFill>
        <a:ln w="25400" cap="flat" cmpd="dbl"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latin typeface="Calibri" panose="020F0502020204030204" pitchFamily="34" charset="0"/>
              <a:ea typeface="Calibri" panose="020F0502020204030204" pitchFamily="34" charset="0"/>
              <a:cs typeface="Calibri" panose="020F0502020204030204" pitchFamily="34" charset="0"/>
            </a:rPr>
            <a:t>Recommend items that a customer probably needs but has overlooked.</a:t>
          </a:r>
        </a:p>
        <a:p>
          <a:pPr marL="285750" lvl="1" indent="-285750" algn="l" defTabSz="1422400">
            <a:lnSpc>
              <a:spcPct val="90000"/>
            </a:lnSpc>
            <a:spcBef>
              <a:spcPct val="0"/>
            </a:spcBef>
            <a:spcAft>
              <a:spcPct val="15000"/>
            </a:spcAft>
            <a:buChar char="•"/>
          </a:pPr>
          <a:r>
            <a:rPr lang="en-US" sz="3200" kern="1200" dirty="0">
              <a:latin typeface="Calibri" panose="020F0502020204030204" pitchFamily="34" charset="0"/>
              <a:ea typeface="Calibri" panose="020F0502020204030204" pitchFamily="34" charset="0"/>
              <a:cs typeface="Calibri" panose="020F0502020204030204" pitchFamily="34" charset="0"/>
            </a:rPr>
            <a:t>Items that are complementary to items already in the market basket.</a:t>
          </a:r>
        </a:p>
      </dsp:txBody>
      <dsp:txXfrm rot="-5400000">
        <a:off x="5678424" y="442799"/>
        <a:ext cx="9970639" cy="2298388"/>
      </dsp:txXfrm>
    </dsp:sp>
    <dsp:sp modelId="{79E8F71A-4606-47BE-9388-EE5A2EEBBA51}">
      <dsp:nvSpPr>
        <dsp:cNvPr id="0" name=""/>
        <dsp:cNvSpPr/>
      </dsp:nvSpPr>
      <dsp:spPr>
        <a:xfrm>
          <a:off x="0" y="79"/>
          <a:ext cx="5678424" cy="3183828"/>
        </a:xfrm>
        <a:prstGeom prst="roundRect">
          <a:avLst/>
        </a:prstGeom>
        <a:solidFill>
          <a:schemeClr val="accent2">
            <a:lumMod val="40000"/>
            <a:lumOff val="60000"/>
          </a:schemeClr>
        </a:solidFill>
        <a:ln w="25400" cap="flat" cmpd="dbl"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100000"/>
            </a:lnSpc>
            <a:spcBef>
              <a:spcPct val="0"/>
            </a:spcBef>
            <a:spcAft>
              <a:spcPts val="0"/>
            </a:spcAft>
            <a:buNone/>
          </a:pPr>
          <a:r>
            <a:rPr lang="en-US" sz="6500" kern="1200" dirty="0"/>
            <a:t>Cross-Sell</a:t>
          </a:r>
        </a:p>
        <a:p>
          <a:pPr marL="0" lvl="0" indent="0" algn="ctr" defTabSz="2889250">
            <a:lnSpc>
              <a:spcPct val="90000"/>
            </a:lnSpc>
            <a:spcBef>
              <a:spcPct val="0"/>
            </a:spcBef>
            <a:spcAft>
              <a:spcPct val="35000"/>
            </a:spcAft>
            <a:buNone/>
          </a:pPr>
          <a:endParaRPr lang="en-US" sz="6500" kern="1200" dirty="0"/>
        </a:p>
      </dsp:txBody>
      <dsp:txXfrm>
        <a:off x="155422" y="155501"/>
        <a:ext cx="5367580" cy="2872984"/>
      </dsp:txXfrm>
    </dsp:sp>
    <dsp:sp modelId="{0858F505-0E94-45BF-99D1-E783B60A41A1}">
      <dsp:nvSpPr>
        <dsp:cNvPr id="0" name=""/>
        <dsp:cNvSpPr/>
      </dsp:nvSpPr>
      <dsp:spPr>
        <a:xfrm rot="5400000">
          <a:off x="9452380" y="-112474"/>
          <a:ext cx="2547062" cy="10094976"/>
        </a:xfrm>
        <a:prstGeom prst="round2SameRect">
          <a:avLst/>
        </a:prstGeom>
        <a:solidFill>
          <a:schemeClr val="accent2">
            <a:lumMod val="20000"/>
            <a:lumOff val="80000"/>
            <a:alpha val="90000"/>
          </a:schemeClr>
        </a:solidFill>
        <a:ln w="25400" cap="flat" cmpd="dbl"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latin typeface="Calibri" panose="020F0502020204030204" pitchFamily="34" charset="0"/>
              <a:ea typeface="Calibri" panose="020F0502020204030204" pitchFamily="34" charset="0"/>
              <a:cs typeface="Calibri" panose="020F0502020204030204" pitchFamily="34" charset="0"/>
            </a:rPr>
            <a:t>Recommend downstream items that a customer does not need now but is curious enough to try. </a:t>
          </a:r>
        </a:p>
        <a:p>
          <a:pPr marL="285750" lvl="1" indent="-285750" algn="l" defTabSz="1422400">
            <a:lnSpc>
              <a:spcPct val="90000"/>
            </a:lnSpc>
            <a:spcBef>
              <a:spcPct val="0"/>
            </a:spcBef>
            <a:spcAft>
              <a:spcPct val="15000"/>
            </a:spcAft>
            <a:buChar char="•"/>
          </a:pPr>
          <a:r>
            <a:rPr lang="en-US" sz="3200" kern="1200" dirty="0">
              <a:latin typeface="Calibri" panose="020F0502020204030204" pitchFamily="34" charset="0"/>
              <a:ea typeface="Calibri" panose="020F0502020204030204" pitchFamily="34" charset="0"/>
              <a:cs typeface="Calibri" panose="020F0502020204030204" pitchFamily="34" charset="0"/>
            </a:rPr>
            <a:t>Items that are supplementary to items already in the market basket.</a:t>
          </a:r>
        </a:p>
      </dsp:txBody>
      <dsp:txXfrm rot="-5400000">
        <a:off x="5678424" y="3785819"/>
        <a:ext cx="9970639" cy="2298388"/>
      </dsp:txXfrm>
    </dsp:sp>
    <dsp:sp modelId="{05463B71-45EF-412A-B7AD-54FAFA2DF3C7}">
      <dsp:nvSpPr>
        <dsp:cNvPr id="0" name=""/>
        <dsp:cNvSpPr/>
      </dsp:nvSpPr>
      <dsp:spPr>
        <a:xfrm>
          <a:off x="0" y="3343099"/>
          <a:ext cx="5678424" cy="3183828"/>
        </a:xfrm>
        <a:prstGeom prst="roundRect">
          <a:avLst/>
        </a:prstGeom>
        <a:solidFill>
          <a:srgbClr val="00EA6A"/>
        </a:solidFill>
        <a:ln w="25400" cap="flat" cmpd="dbl"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r>
            <a:rPr lang="en-US" sz="6500" kern="1200" dirty="0"/>
            <a:t>Up-Sell  </a:t>
          </a:r>
        </a:p>
      </dsp:txBody>
      <dsp:txXfrm>
        <a:off x="155422" y="3498521"/>
        <a:ext cx="5367580" cy="28729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6277DF-B11D-437C-9151-A1EB59F8E0DD}">
      <dsp:nvSpPr>
        <dsp:cNvPr id="0" name=""/>
        <dsp:cNvSpPr/>
      </dsp:nvSpPr>
      <dsp:spPr>
        <a:xfrm>
          <a:off x="127746" y="0"/>
          <a:ext cx="15732354" cy="7208520"/>
        </a:xfrm>
        <a:prstGeom prst="rightArrow">
          <a:avLst/>
        </a:prstGeom>
        <a:solidFill>
          <a:schemeClr val="accent1">
            <a:lumMod val="20000"/>
            <a:lumOff val="8000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77FD51-F20E-4BEA-9956-0C7F7D4BC7C6}">
      <dsp:nvSpPr>
        <dsp:cNvPr id="0" name=""/>
        <dsp:cNvSpPr/>
      </dsp:nvSpPr>
      <dsp:spPr>
        <a:xfrm>
          <a:off x="295433" y="360738"/>
          <a:ext cx="6935879" cy="2167462"/>
        </a:xfrm>
        <a:prstGeom prst="rect">
          <a:avLst/>
        </a:prstGeom>
        <a:blipFill rotWithShape="0">
          <a:blip xmlns:r="http://schemas.openxmlformats.org/officeDocument/2006/relationships" r:embed="rId1"/>
          <a:tile tx="0" ty="0" sx="100000" sy="100000" flip="none" algn="tl"/>
        </a:blip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68095"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Which coupons</a:t>
          </a:r>
          <a:br>
            <a:rPr lang="en-US" sz="2600" kern="1200" dirty="0"/>
          </a:br>
          <a:r>
            <a:rPr lang="en-US" sz="2600" kern="1200" dirty="0"/>
            <a:t>to distribute?</a:t>
          </a:r>
        </a:p>
      </dsp:txBody>
      <dsp:txXfrm>
        <a:off x="295433" y="360738"/>
        <a:ext cx="6935879" cy="2167462"/>
      </dsp:txXfrm>
    </dsp:sp>
    <dsp:sp modelId="{AEB6CEEB-00E7-47C6-8CC4-2E9379FF79A0}">
      <dsp:nvSpPr>
        <dsp:cNvPr id="0" name=""/>
        <dsp:cNvSpPr/>
      </dsp:nvSpPr>
      <dsp:spPr>
        <a:xfrm>
          <a:off x="6438" y="47660"/>
          <a:ext cx="1517223" cy="2275835"/>
        </a:xfrm>
        <a:prstGeom prst="rect">
          <a:avLst/>
        </a:prstGeom>
        <a:blipFill rotWithShape="1">
          <a:blip xmlns:r="http://schemas.openxmlformats.org/officeDocument/2006/relationships" r:embed="rId2" cstate="hqprint">
            <a:extLst>
              <a:ext uri="{28A0092B-C50C-407E-A947-70E740481C1C}">
                <a14:useLocalDpi xmlns:a14="http://schemas.microsoft.com/office/drawing/2010/main"/>
              </a:ext>
            </a:extLst>
          </a:blip>
          <a:srcRect/>
          <a:stretch>
            <a:fillRect/>
          </a:stretch>
        </a:blip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2A522AF-870F-4F34-BBA5-F3E8CEC71E72}">
      <dsp:nvSpPr>
        <dsp:cNvPr id="0" name=""/>
        <dsp:cNvSpPr/>
      </dsp:nvSpPr>
      <dsp:spPr>
        <a:xfrm>
          <a:off x="7780610" y="360738"/>
          <a:ext cx="6935879" cy="2167462"/>
        </a:xfrm>
        <a:prstGeom prst="rect">
          <a:avLst/>
        </a:prstGeom>
        <a:blipFill rotWithShape="0">
          <a:blip xmlns:r="http://schemas.openxmlformats.org/officeDocument/2006/relationships" r:embed="rId1"/>
          <a:tile tx="0" ty="0" sx="100000" sy="100000" flip="none" algn="tl"/>
        </a:blip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68095"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When to put an upscale</a:t>
          </a:r>
          <a:br>
            <a:rPr lang="en-US" sz="2600" kern="1200" dirty="0"/>
          </a:br>
          <a:r>
            <a:rPr lang="en-US" sz="2600" kern="1200" dirty="0"/>
            <a:t>product on sale?</a:t>
          </a:r>
        </a:p>
      </dsp:txBody>
      <dsp:txXfrm>
        <a:off x="7780610" y="360738"/>
        <a:ext cx="6935879" cy="2167462"/>
      </dsp:txXfrm>
    </dsp:sp>
    <dsp:sp modelId="{555083FE-3C51-48AF-8FD7-4CA5335231D1}">
      <dsp:nvSpPr>
        <dsp:cNvPr id="0" name=""/>
        <dsp:cNvSpPr/>
      </dsp:nvSpPr>
      <dsp:spPr>
        <a:xfrm>
          <a:off x="7491615" y="47660"/>
          <a:ext cx="1517223" cy="2275835"/>
        </a:xfrm>
        <a:prstGeom prst="rect">
          <a:avLst/>
        </a:prstGeom>
        <a:blipFill rotWithShape="1">
          <a:blip xmlns:r="http://schemas.openxmlformats.org/officeDocument/2006/relationships" r:embed="rId3" cstate="hqprint">
            <a:extLst>
              <a:ext uri="{28A0092B-C50C-407E-A947-70E740481C1C}">
                <a14:useLocalDpi xmlns:a14="http://schemas.microsoft.com/office/drawing/2010/main"/>
              </a:ext>
            </a:extLst>
          </a:blip>
          <a:srcRect/>
          <a:stretch>
            <a:fillRect/>
          </a:stretch>
        </a:blip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BAAD1A-CA49-431B-AA46-FF09857B6D87}">
      <dsp:nvSpPr>
        <dsp:cNvPr id="0" name=""/>
        <dsp:cNvSpPr/>
      </dsp:nvSpPr>
      <dsp:spPr>
        <a:xfrm>
          <a:off x="4038022" y="3089332"/>
          <a:ext cx="6935879" cy="2167462"/>
        </a:xfrm>
        <a:prstGeom prst="rect">
          <a:avLst/>
        </a:prstGeom>
        <a:blipFill rotWithShape="0">
          <a:blip xmlns:r="http://schemas.openxmlformats.org/officeDocument/2006/relationships" r:embed="rId1"/>
          <a:tile tx="0" ty="0" sx="100000" sy="100000" flip="none" algn="tl"/>
        </a:blip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68095"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What products are put together on the shelf?</a:t>
          </a:r>
        </a:p>
      </dsp:txBody>
      <dsp:txXfrm>
        <a:off x="4038022" y="3089332"/>
        <a:ext cx="6935879" cy="2167462"/>
      </dsp:txXfrm>
    </dsp:sp>
    <dsp:sp modelId="{01309F76-598A-4148-BA72-50EDE3038C89}">
      <dsp:nvSpPr>
        <dsp:cNvPr id="0" name=""/>
        <dsp:cNvSpPr/>
      </dsp:nvSpPr>
      <dsp:spPr>
        <a:xfrm>
          <a:off x="3749027" y="2776254"/>
          <a:ext cx="1517223" cy="2275835"/>
        </a:xfrm>
        <a:prstGeom prst="rect">
          <a:avLst/>
        </a:prstGeom>
        <a:blipFill rotWithShape="1">
          <a:blip xmlns:r="http://schemas.openxmlformats.org/officeDocument/2006/relationships" r:embed="rId4" cstate="hqprint">
            <a:extLst>
              <a:ext uri="{28A0092B-C50C-407E-A947-70E740481C1C}">
                <a14:useLocalDpi xmlns:a14="http://schemas.microsoft.com/office/drawing/2010/main"/>
              </a:ext>
            </a:extLst>
          </a:blip>
          <a:srcRect/>
          <a:stretch>
            <a:fillRect/>
          </a:stretch>
        </a:blip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1B8A36-188E-4280-937D-D683DA1F9AB0}">
      <dsp:nvSpPr>
        <dsp:cNvPr id="0" name=""/>
        <dsp:cNvSpPr/>
      </dsp:nvSpPr>
      <dsp:spPr>
        <a:xfrm rot="10800000">
          <a:off x="1740657" y="2900"/>
          <a:ext cx="5111251" cy="1812949"/>
        </a:xfrm>
        <a:prstGeom prst="homePlate">
          <a:avLst/>
        </a:prstGeom>
        <a:no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99460" tIns="182880" rIns="341376" bIns="182880" numCol="1" spcCol="1270" anchor="ctr" anchorCtr="0">
          <a:noAutofit/>
        </a:bodyPr>
        <a:lstStyle/>
        <a:p>
          <a:pPr marL="0" lvl="0" indent="0" algn="ctr" defTabSz="2133600">
            <a:lnSpc>
              <a:spcPct val="90000"/>
            </a:lnSpc>
            <a:spcBef>
              <a:spcPct val="0"/>
            </a:spcBef>
            <a:spcAft>
              <a:spcPct val="35000"/>
            </a:spcAft>
            <a:buNone/>
          </a:pPr>
          <a:r>
            <a:rPr lang="en-US" sz="4800" kern="1200" dirty="0">
              <a:solidFill>
                <a:schemeClr val="tx1"/>
              </a:solidFill>
              <a:latin typeface="Calibri" panose="020F0502020204030204" pitchFamily="34" charset="0"/>
              <a:ea typeface="Calibri" panose="020F0502020204030204" pitchFamily="34" charset="0"/>
              <a:cs typeface="Calibri" panose="020F0502020204030204" pitchFamily="34" charset="0"/>
            </a:rPr>
            <a:t>Support</a:t>
          </a:r>
        </a:p>
      </dsp:txBody>
      <dsp:txXfrm rot="10800000">
        <a:off x="2193894" y="2900"/>
        <a:ext cx="4658014" cy="1812949"/>
      </dsp:txXfrm>
    </dsp:sp>
    <dsp:sp modelId="{0E8B796A-B091-4419-918C-F217ED877686}">
      <dsp:nvSpPr>
        <dsp:cNvPr id="0" name=""/>
        <dsp:cNvSpPr/>
      </dsp:nvSpPr>
      <dsp:spPr>
        <a:xfrm>
          <a:off x="834183" y="2900"/>
          <a:ext cx="1812949" cy="1812949"/>
        </a:xfrm>
        <a:prstGeom prst="ellipse">
          <a:avLst/>
        </a:prstGeom>
        <a:blipFill rotWithShape="1">
          <a:blip xmlns:r="http://schemas.openxmlformats.org/officeDocument/2006/relationships" r:embed="rId1" cstate="hqprint">
            <a:extLst>
              <a:ext uri="{28A0092B-C50C-407E-A947-70E740481C1C}">
                <a14:useLocalDpi xmlns:a14="http://schemas.microsoft.com/office/drawing/2010/main"/>
              </a:ext>
            </a:extLst>
          </a:blip>
          <a:srcRect/>
          <a:stretch>
            <a:fillRect/>
          </a:stretch>
        </a:blip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D2D414E-A3BB-4DBD-A051-B9D6F10DDB3F}">
      <dsp:nvSpPr>
        <dsp:cNvPr id="0" name=""/>
        <dsp:cNvSpPr/>
      </dsp:nvSpPr>
      <dsp:spPr>
        <a:xfrm rot="10800000">
          <a:off x="1740657" y="2357028"/>
          <a:ext cx="5111251" cy="1812949"/>
        </a:xfrm>
        <a:prstGeom prst="homePlate">
          <a:avLst/>
        </a:prstGeom>
        <a:no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99460" tIns="182880" rIns="341376" bIns="182880" numCol="1" spcCol="1270" anchor="ctr" anchorCtr="0">
          <a:noAutofit/>
        </a:bodyPr>
        <a:lstStyle/>
        <a:p>
          <a:pPr marL="0" lvl="0" indent="0" algn="ctr" defTabSz="2133600">
            <a:lnSpc>
              <a:spcPct val="90000"/>
            </a:lnSpc>
            <a:spcBef>
              <a:spcPct val="0"/>
            </a:spcBef>
            <a:spcAft>
              <a:spcPct val="35000"/>
            </a:spcAft>
            <a:buNone/>
          </a:pPr>
          <a:r>
            <a:rPr lang="en-US" sz="4800" kern="1200" dirty="0">
              <a:solidFill>
                <a:schemeClr val="tx1"/>
              </a:solidFill>
              <a:latin typeface="Calibri" panose="020F0502020204030204" pitchFamily="34" charset="0"/>
              <a:ea typeface="Calibri" panose="020F0502020204030204" pitchFamily="34" charset="0"/>
              <a:cs typeface="Calibri" panose="020F0502020204030204" pitchFamily="34" charset="0"/>
            </a:rPr>
            <a:t>Confidence</a:t>
          </a:r>
        </a:p>
      </dsp:txBody>
      <dsp:txXfrm rot="10800000">
        <a:off x="2193894" y="2357028"/>
        <a:ext cx="4658014" cy="1812949"/>
      </dsp:txXfrm>
    </dsp:sp>
    <dsp:sp modelId="{597B9ABB-60A4-4B95-960E-B7EE384C7E1E}">
      <dsp:nvSpPr>
        <dsp:cNvPr id="0" name=""/>
        <dsp:cNvSpPr/>
      </dsp:nvSpPr>
      <dsp:spPr>
        <a:xfrm>
          <a:off x="834183" y="2357028"/>
          <a:ext cx="1812949" cy="1812949"/>
        </a:xfrm>
        <a:prstGeom prst="ellipse">
          <a:avLst/>
        </a:prstGeom>
        <a:blipFill rotWithShape="1">
          <a:blip xmlns:r="http://schemas.openxmlformats.org/officeDocument/2006/relationships" r:embed="rId2" cstate="hqprint">
            <a:extLst>
              <a:ext uri="{28A0092B-C50C-407E-A947-70E740481C1C}">
                <a14:useLocalDpi xmlns:a14="http://schemas.microsoft.com/office/drawing/2010/main"/>
              </a:ext>
            </a:extLst>
          </a:blip>
          <a:srcRect/>
          <a:stretch>
            <a:fillRect/>
          </a:stretch>
        </a:blip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39C4E23-819E-4C92-BDD0-D6949149CBAA}">
      <dsp:nvSpPr>
        <dsp:cNvPr id="0" name=""/>
        <dsp:cNvSpPr/>
      </dsp:nvSpPr>
      <dsp:spPr>
        <a:xfrm rot="10800000">
          <a:off x="1740657" y="4711157"/>
          <a:ext cx="5111251" cy="1812949"/>
        </a:xfrm>
        <a:prstGeom prst="homePlate">
          <a:avLst/>
        </a:prstGeom>
        <a:no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99460" tIns="182880" rIns="341376" bIns="182880" numCol="1" spcCol="1270" anchor="ctr" anchorCtr="0">
          <a:noAutofit/>
        </a:bodyPr>
        <a:lstStyle/>
        <a:p>
          <a:pPr marL="0" lvl="0" indent="0" algn="ctr" defTabSz="2133600">
            <a:lnSpc>
              <a:spcPct val="90000"/>
            </a:lnSpc>
            <a:spcBef>
              <a:spcPct val="0"/>
            </a:spcBef>
            <a:spcAft>
              <a:spcPct val="35000"/>
            </a:spcAft>
            <a:buNone/>
          </a:pPr>
          <a:r>
            <a:rPr lang="en-US" sz="4800" kern="1200" dirty="0">
              <a:solidFill>
                <a:schemeClr val="tx1"/>
              </a:solidFill>
              <a:latin typeface="Calibri" panose="020F0502020204030204" pitchFamily="34" charset="0"/>
              <a:ea typeface="Calibri" panose="020F0502020204030204" pitchFamily="34" charset="0"/>
              <a:cs typeface="Calibri" panose="020F0502020204030204" pitchFamily="34" charset="0"/>
            </a:rPr>
            <a:t>Expected Confidence</a:t>
          </a:r>
        </a:p>
      </dsp:txBody>
      <dsp:txXfrm rot="10800000">
        <a:off x="2193894" y="4711157"/>
        <a:ext cx="4658014" cy="1812949"/>
      </dsp:txXfrm>
    </dsp:sp>
    <dsp:sp modelId="{0FC5853A-EC55-4635-8F64-4C18750ECFA2}">
      <dsp:nvSpPr>
        <dsp:cNvPr id="0" name=""/>
        <dsp:cNvSpPr/>
      </dsp:nvSpPr>
      <dsp:spPr>
        <a:xfrm>
          <a:off x="834183" y="4711157"/>
          <a:ext cx="1812949" cy="1812949"/>
        </a:xfrm>
        <a:prstGeom prst="ellipse">
          <a:avLst/>
        </a:prstGeom>
        <a:blipFill rotWithShape="1">
          <a:blip xmlns:r="http://schemas.openxmlformats.org/officeDocument/2006/relationships" r:embed="rId3" cstate="hqprint">
            <a:extLst>
              <a:ext uri="{28A0092B-C50C-407E-A947-70E740481C1C}">
                <a14:useLocalDpi xmlns:a14="http://schemas.microsoft.com/office/drawing/2010/main"/>
              </a:ext>
            </a:extLst>
          </a:blip>
          <a:srcRect/>
          <a:stretch>
            <a:fillRect/>
          </a:stretch>
        </a:blip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1B8A36-188E-4280-937D-D683DA1F9AB0}">
      <dsp:nvSpPr>
        <dsp:cNvPr id="0" name=""/>
        <dsp:cNvSpPr/>
      </dsp:nvSpPr>
      <dsp:spPr>
        <a:xfrm rot="10800000">
          <a:off x="1740657" y="2900"/>
          <a:ext cx="5111251" cy="1812949"/>
        </a:xfrm>
        <a:prstGeom prst="homePlate">
          <a:avLst/>
        </a:prstGeom>
        <a:no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99460" tIns="182880" rIns="341376" bIns="182880" numCol="1" spcCol="1270" anchor="ctr" anchorCtr="0">
          <a:noAutofit/>
        </a:bodyPr>
        <a:lstStyle/>
        <a:p>
          <a:pPr marL="0" lvl="0" indent="0" algn="ctr" defTabSz="2133600">
            <a:lnSpc>
              <a:spcPct val="90000"/>
            </a:lnSpc>
            <a:spcBef>
              <a:spcPct val="0"/>
            </a:spcBef>
            <a:spcAft>
              <a:spcPct val="35000"/>
            </a:spcAft>
            <a:buNone/>
          </a:pPr>
          <a:r>
            <a:rPr lang="en-US" sz="4800" u="none" kern="1200" dirty="0">
              <a:solidFill>
                <a:schemeClr val="tx1"/>
              </a:solidFill>
              <a:latin typeface="Calibri" panose="020F0502020204030204" pitchFamily="34" charset="0"/>
              <a:ea typeface="Calibri" panose="020F0502020204030204" pitchFamily="34" charset="0"/>
              <a:cs typeface="Calibri" panose="020F0502020204030204" pitchFamily="34" charset="0"/>
            </a:rPr>
            <a:t>Lift</a:t>
          </a:r>
        </a:p>
      </dsp:txBody>
      <dsp:txXfrm rot="10800000">
        <a:off x="2193894" y="2900"/>
        <a:ext cx="4658014" cy="1812949"/>
      </dsp:txXfrm>
    </dsp:sp>
    <dsp:sp modelId="{0E8B796A-B091-4419-918C-F217ED877686}">
      <dsp:nvSpPr>
        <dsp:cNvPr id="0" name=""/>
        <dsp:cNvSpPr/>
      </dsp:nvSpPr>
      <dsp:spPr>
        <a:xfrm>
          <a:off x="834183" y="2900"/>
          <a:ext cx="1812949" cy="1812949"/>
        </a:xfrm>
        <a:prstGeom prst="ellipse">
          <a:avLst/>
        </a:prstGeom>
        <a:blipFill rotWithShape="1">
          <a:blip xmlns:r="http://schemas.openxmlformats.org/officeDocument/2006/relationships" r:embed="rId1" cstate="hqprint">
            <a:extLst>
              <a:ext uri="{28A0092B-C50C-407E-A947-70E740481C1C}">
                <a14:useLocalDpi xmlns:a14="http://schemas.microsoft.com/office/drawing/2010/main"/>
              </a:ext>
            </a:extLst>
          </a:blip>
          <a:srcRect/>
          <a:stretch>
            <a:fillRect/>
          </a:stretch>
        </a:blip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D2D414E-A3BB-4DBD-A051-B9D6F10DDB3F}">
      <dsp:nvSpPr>
        <dsp:cNvPr id="0" name=""/>
        <dsp:cNvSpPr/>
      </dsp:nvSpPr>
      <dsp:spPr>
        <a:xfrm rot="10800000">
          <a:off x="1740657" y="2357028"/>
          <a:ext cx="5111251" cy="1812949"/>
        </a:xfrm>
        <a:prstGeom prst="homePlate">
          <a:avLst/>
        </a:prstGeom>
        <a:no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99460" tIns="182880" rIns="341376" bIns="182880" numCol="1" spcCol="1270" anchor="ctr" anchorCtr="0">
          <a:noAutofit/>
        </a:bodyPr>
        <a:lstStyle/>
        <a:p>
          <a:pPr marL="0" lvl="0" indent="0" algn="ctr" defTabSz="2133600">
            <a:lnSpc>
              <a:spcPct val="90000"/>
            </a:lnSpc>
            <a:spcBef>
              <a:spcPct val="0"/>
            </a:spcBef>
            <a:spcAft>
              <a:spcPct val="35000"/>
            </a:spcAft>
            <a:buNone/>
          </a:pPr>
          <a:r>
            <a:rPr lang="en-US" sz="4800" u="none" kern="1200" dirty="0">
              <a:solidFill>
                <a:schemeClr val="tx1"/>
              </a:solidFill>
              <a:latin typeface="Calibri" panose="020F0502020204030204" pitchFamily="34" charset="0"/>
              <a:ea typeface="Calibri" panose="020F0502020204030204" pitchFamily="34" charset="0"/>
              <a:cs typeface="Calibri" panose="020F0502020204030204" pitchFamily="34" charset="0"/>
            </a:rPr>
            <a:t>Leverage</a:t>
          </a:r>
        </a:p>
      </dsp:txBody>
      <dsp:txXfrm rot="10800000">
        <a:off x="2193894" y="2357028"/>
        <a:ext cx="4658014" cy="1812949"/>
      </dsp:txXfrm>
    </dsp:sp>
    <dsp:sp modelId="{597B9ABB-60A4-4B95-960E-B7EE384C7E1E}">
      <dsp:nvSpPr>
        <dsp:cNvPr id="0" name=""/>
        <dsp:cNvSpPr/>
      </dsp:nvSpPr>
      <dsp:spPr>
        <a:xfrm>
          <a:off x="834183" y="2357028"/>
          <a:ext cx="1812949" cy="1812949"/>
        </a:xfrm>
        <a:prstGeom prst="ellipse">
          <a:avLst/>
        </a:prstGeom>
        <a:blipFill rotWithShape="1">
          <a:blip xmlns:r="http://schemas.openxmlformats.org/officeDocument/2006/relationships" r:embed="rId2" cstate="hqprint">
            <a:extLst>
              <a:ext uri="{28A0092B-C50C-407E-A947-70E740481C1C}">
                <a14:useLocalDpi xmlns:a14="http://schemas.microsoft.com/office/drawing/2010/main"/>
              </a:ext>
            </a:extLst>
          </a:blip>
          <a:srcRect/>
          <a:stretch>
            <a:fillRect/>
          </a:stretch>
        </a:blip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39C4E23-819E-4C92-BDD0-D6949149CBAA}">
      <dsp:nvSpPr>
        <dsp:cNvPr id="0" name=""/>
        <dsp:cNvSpPr/>
      </dsp:nvSpPr>
      <dsp:spPr>
        <a:xfrm rot="10800000">
          <a:off x="1740657" y="4711157"/>
          <a:ext cx="5111251" cy="1812949"/>
        </a:xfrm>
        <a:prstGeom prst="homePlate">
          <a:avLst/>
        </a:prstGeom>
        <a:no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99460" tIns="167640" rIns="312928" bIns="167640" numCol="1" spcCol="1270" anchor="ctr" anchorCtr="0">
          <a:noAutofit/>
        </a:bodyPr>
        <a:lstStyle/>
        <a:p>
          <a:pPr marL="0" lvl="0" indent="0" algn="ctr" defTabSz="1955800">
            <a:lnSpc>
              <a:spcPct val="90000"/>
            </a:lnSpc>
            <a:spcBef>
              <a:spcPct val="0"/>
            </a:spcBef>
            <a:spcAft>
              <a:spcPct val="35000"/>
            </a:spcAft>
            <a:buNone/>
          </a:pPr>
          <a:r>
            <a:rPr lang="en-US" sz="4400" kern="1200" dirty="0">
              <a:solidFill>
                <a:schemeClr val="tx1"/>
              </a:solidFill>
              <a:latin typeface="Calibri" panose="020F0502020204030204" pitchFamily="34" charset="0"/>
              <a:ea typeface="Calibri" panose="020F0502020204030204" pitchFamily="34" charset="0"/>
              <a:cs typeface="Calibri" panose="020F0502020204030204" pitchFamily="34" charset="0"/>
            </a:rPr>
            <a:t>Zhang’s Metric</a:t>
          </a:r>
        </a:p>
      </dsp:txBody>
      <dsp:txXfrm rot="10800000">
        <a:off x="2193894" y="4711157"/>
        <a:ext cx="4658014" cy="1812949"/>
      </dsp:txXfrm>
    </dsp:sp>
    <dsp:sp modelId="{0FC5853A-EC55-4635-8F64-4C18750ECFA2}">
      <dsp:nvSpPr>
        <dsp:cNvPr id="0" name=""/>
        <dsp:cNvSpPr/>
      </dsp:nvSpPr>
      <dsp:spPr>
        <a:xfrm>
          <a:off x="834183" y="4711157"/>
          <a:ext cx="1812949" cy="1812949"/>
        </a:xfrm>
        <a:prstGeom prst="ellipse">
          <a:avLst/>
        </a:prstGeom>
        <a:blipFill rotWithShape="1">
          <a:blip xmlns:r="http://schemas.openxmlformats.org/officeDocument/2006/relationships" r:embed="rId3" cstate="hqprint">
            <a:extLst>
              <a:ext uri="{28A0092B-C50C-407E-A947-70E740481C1C}">
                <a14:useLocalDpi xmlns:a14="http://schemas.microsoft.com/office/drawing/2010/main"/>
              </a:ext>
            </a:extLst>
          </a:blip>
          <a:srcRect/>
          <a:stretch>
            <a:fillRect/>
          </a:stretch>
        </a:blip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F57343-CD4F-4F4C-880D-63B992D48BA0}">
      <dsp:nvSpPr>
        <dsp:cNvPr id="0" name=""/>
        <dsp:cNvSpPr/>
      </dsp:nvSpPr>
      <dsp:spPr>
        <a:xfrm rot="16200000">
          <a:off x="3508" y="1767"/>
          <a:ext cx="6523471" cy="6523471"/>
        </a:xfrm>
        <a:prstGeom prst="upArrow">
          <a:avLst>
            <a:gd name="adj1" fmla="val 50000"/>
            <a:gd name="adj2" fmla="val 35000"/>
          </a:avLst>
        </a:prstGeom>
        <a:solidFill>
          <a:srgbClr val="FF0000"/>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125000"/>
            </a:lnSpc>
            <a:spcBef>
              <a:spcPct val="0"/>
            </a:spcBef>
            <a:spcAft>
              <a:spcPts val="0"/>
            </a:spcAft>
            <a:buNone/>
          </a:pPr>
          <a:r>
            <a:rPr lang="en-US" sz="3200" b="0" kern="1200" dirty="0">
              <a:solidFill>
                <a:schemeClr val="bg2"/>
              </a:solidFill>
              <a:latin typeface="Calibri" panose="020F0502020204030204" pitchFamily="34" charset="0"/>
              <a:ea typeface="Calibri" panose="020F0502020204030204" pitchFamily="34" charset="0"/>
              <a:cs typeface="Calibri" panose="020F0502020204030204" pitchFamily="34" charset="0"/>
            </a:rPr>
            <a:t>Lift &lt; 1: A credible association rule, but the occurrence of Antecedent </a:t>
          </a:r>
          <a:r>
            <a:rPr lang="en-US" sz="3200" b="0" u="sng" kern="1200" dirty="0">
              <a:solidFill>
                <a:schemeClr val="bg2"/>
              </a:solidFill>
              <a:latin typeface="Calibri" panose="020F0502020204030204" pitchFamily="34" charset="0"/>
              <a:ea typeface="Calibri" panose="020F0502020204030204" pitchFamily="34" charset="0"/>
              <a:cs typeface="Calibri" panose="020F0502020204030204" pitchFamily="34" charset="0"/>
            </a:rPr>
            <a:t>prohibits</a:t>
          </a:r>
          <a:r>
            <a:rPr lang="en-US" sz="3200" b="0" kern="1200" dirty="0">
              <a:solidFill>
                <a:schemeClr val="bg2"/>
              </a:solidFill>
              <a:latin typeface="Calibri" panose="020F0502020204030204" pitchFamily="34" charset="0"/>
              <a:ea typeface="Calibri" panose="020F0502020204030204" pitchFamily="34" charset="0"/>
              <a:cs typeface="Calibri" panose="020F0502020204030204" pitchFamily="34" charset="0"/>
            </a:rPr>
            <a:t> the occurrence of Consequent.</a:t>
          </a:r>
        </a:p>
      </dsp:txBody>
      <dsp:txXfrm rot="5400000">
        <a:off x="1145116" y="1632634"/>
        <a:ext cx="5381864" cy="3261735"/>
      </dsp:txXfrm>
    </dsp:sp>
    <dsp:sp modelId="{64280C4E-272F-4A6F-87A1-1671AD710B1E}">
      <dsp:nvSpPr>
        <dsp:cNvPr id="0" name=""/>
        <dsp:cNvSpPr/>
      </dsp:nvSpPr>
      <dsp:spPr>
        <a:xfrm rot="5400000">
          <a:off x="9249928" y="1767"/>
          <a:ext cx="6523471" cy="6523471"/>
        </a:xfrm>
        <a:prstGeom prst="upArrow">
          <a:avLst>
            <a:gd name="adj1" fmla="val 50000"/>
            <a:gd name="adj2" fmla="val 35000"/>
          </a:avLst>
        </a:prstGeom>
        <a:solidFill>
          <a:srgbClr val="00B050"/>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125000"/>
            </a:lnSpc>
            <a:spcBef>
              <a:spcPct val="0"/>
            </a:spcBef>
            <a:spcAft>
              <a:spcPts val="0"/>
            </a:spcAft>
            <a:buNone/>
          </a:pPr>
          <a:r>
            <a:rPr lang="en-US" sz="3200" b="0" kern="1200" dirty="0">
              <a:solidFill>
                <a:schemeClr val="bg2"/>
              </a:solidFill>
              <a:latin typeface="Calibri" panose="020F0502020204030204" pitchFamily="34" charset="0"/>
              <a:ea typeface="Calibri" panose="020F0502020204030204" pitchFamily="34" charset="0"/>
              <a:cs typeface="Calibri" panose="020F0502020204030204" pitchFamily="34" charset="0"/>
            </a:rPr>
            <a:t>Lift &gt; 1: A credible association rule, and the occurrence of Antecedent </a:t>
          </a:r>
          <a:r>
            <a:rPr lang="en-US" sz="3200" b="0" u="sng" kern="1200" dirty="0">
              <a:solidFill>
                <a:schemeClr val="bg2"/>
              </a:solidFill>
              <a:latin typeface="Calibri" panose="020F0502020204030204" pitchFamily="34" charset="0"/>
              <a:ea typeface="Calibri" panose="020F0502020204030204" pitchFamily="34" charset="0"/>
              <a:cs typeface="Calibri" panose="020F0502020204030204" pitchFamily="34" charset="0"/>
            </a:rPr>
            <a:t>encourages</a:t>
          </a:r>
          <a:r>
            <a:rPr lang="en-US" sz="3200" b="0" kern="1200" dirty="0">
              <a:solidFill>
                <a:schemeClr val="bg2"/>
              </a:solidFill>
              <a:latin typeface="Calibri" panose="020F0502020204030204" pitchFamily="34" charset="0"/>
              <a:ea typeface="Calibri" panose="020F0502020204030204" pitchFamily="34" charset="0"/>
              <a:cs typeface="Calibri" panose="020F0502020204030204" pitchFamily="34" charset="0"/>
            </a:rPr>
            <a:t> the occurrence of Consequent.</a:t>
          </a:r>
        </a:p>
      </dsp:txBody>
      <dsp:txXfrm rot="-5400000">
        <a:off x="9249929" y="1632635"/>
        <a:ext cx="5381864" cy="3261735"/>
      </dsp:txXfrm>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007C94-780E-4ED2-9A6E-74F72C049F25}" type="datetimeFigureOut">
              <a:rPr lang="en-US" smtClean="0"/>
              <a:t>10/27/2023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B1B9FC-681F-4591-B3BB-14AC94966584}" type="slidenum">
              <a:rPr lang="en-US" smtClean="0"/>
              <a:t>‹#›</a:t>
            </a:fld>
            <a:endParaRPr lang="en-US"/>
          </a:p>
        </p:txBody>
      </p:sp>
    </p:spTree>
    <p:extLst>
      <p:ext uri="{BB962C8B-B14F-4D97-AF65-F5344CB8AC3E}">
        <p14:creationId xmlns:p14="http://schemas.microsoft.com/office/powerpoint/2010/main" val="3610454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a:t>
            </a:fld>
            <a:endParaRPr lang="en-US" dirty="0"/>
          </a:p>
        </p:txBody>
      </p:sp>
    </p:spTree>
    <p:extLst>
      <p:ext uri="{BB962C8B-B14F-4D97-AF65-F5344CB8AC3E}">
        <p14:creationId xmlns:p14="http://schemas.microsoft.com/office/powerpoint/2010/main" val="6348900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16</a:t>
            </a:fld>
            <a:endParaRPr lang="en-US" dirty="0"/>
          </a:p>
        </p:txBody>
      </p:sp>
    </p:spTree>
    <p:extLst>
      <p:ext uri="{BB962C8B-B14F-4D97-AF65-F5344CB8AC3E}">
        <p14:creationId xmlns:p14="http://schemas.microsoft.com/office/powerpoint/2010/main" val="1773140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17</a:t>
            </a:fld>
            <a:endParaRPr lang="en-US" dirty="0"/>
          </a:p>
        </p:txBody>
      </p:sp>
    </p:spTree>
    <p:extLst>
      <p:ext uri="{BB962C8B-B14F-4D97-AF65-F5344CB8AC3E}">
        <p14:creationId xmlns:p14="http://schemas.microsoft.com/office/powerpoint/2010/main" val="2227961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18</a:t>
            </a:fld>
            <a:endParaRPr lang="en-US" dirty="0"/>
          </a:p>
        </p:txBody>
      </p:sp>
    </p:spTree>
    <p:extLst>
      <p:ext uri="{BB962C8B-B14F-4D97-AF65-F5344CB8AC3E}">
        <p14:creationId xmlns:p14="http://schemas.microsoft.com/office/powerpoint/2010/main" val="467443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20</a:t>
            </a:fld>
            <a:endParaRPr lang="en-US" dirty="0"/>
          </a:p>
        </p:txBody>
      </p:sp>
    </p:spTree>
    <p:extLst>
      <p:ext uri="{BB962C8B-B14F-4D97-AF65-F5344CB8AC3E}">
        <p14:creationId xmlns:p14="http://schemas.microsoft.com/office/powerpoint/2010/main" val="970304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21</a:t>
            </a:fld>
            <a:endParaRPr lang="en-US" dirty="0"/>
          </a:p>
        </p:txBody>
      </p:sp>
    </p:spTree>
    <p:extLst>
      <p:ext uri="{BB962C8B-B14F-4D97-AF65-F5344CB8AC3E}">
        <p14:creationId xmlns:p14="http://schemas.microsoft.com/office/powerpoint/2010/main" val="1245842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22</a:t>
            </a:fld>
            <a:endParaRPr lang="en-US" dirty="0"/>
          </a:p>
        </p:txBody>
      </p:sp>
    </p:spTree>
    <p:extLst>
      <p:ext uri="{BB962C8B-B14F-4D97-AF65-F5344CB8AC3E}">
        <p14:creationId xmlns:p14="http://schemas.microsoft.com/office/powerpoint/2010/main" val="36556228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23</a:t>
            </a:fld>
            <a:endParaRPr lang="en-US" dirty="0"/>
          </a:p>
        </p:txBody>
      </p:sp>
    </p:spTree>
    <p:extLst>
      <p:ext uri="{BB962C8B-B14F-4D97-AF65-F5344CB8AC3E}">
        <p14:creationId xmlns:p14="http://schemas.microsoft.com/office/powerpoint/2010/main" val="2578175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24</a:t>
            </a:fld>
            <a:endParaRPr lang="en-US" dirty="0"/>
          </a:p>
        </p:txBody>
      </p:sp>
    </p:spTree>
    <p:extLst>
      <p:ext uri="{BB962C8B-B14F-4D97-AF65-F5344CB8AC3E}">
        <p14:creationId xmlns:p14="http://schemas.microsoft.com/office/powerpoint/2010/main" val="17118905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25</a:t>
            </a:fld>
            <a:endParaRPr lang="en-US" dirty="0"/>
          </a:p>
        </p:txBody>
      </p:sp>
    </p:spTree>
    <p:extLst>
      <p:ext uri="{BB962C8B-B14F-4D97-AF65-F5344CB8AC3E}">
        <p14:creationId xmlns:p14="http://schemas.microsoft.com/office/powerpoint/2010/main" val="19417342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26</a:t>
            </a:fld>
            <a:endParaRPr lang="en-US" dirty="0"/>
          </a:p>
        </p:txBody>
      </p:sp>
    </p:spTree>
    <p:extLst>
      <p:ext uri="{BB962C8B-B14F-4D97-AF65-F5344CB8AC3E}">
        <p14:creationId xmlns:p14="http://schemas.microsoft.com/office/powerpoint/2010/main" val="739965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a:t>
            </a:fld>
            <a:endParaRPr lang="en-US" dirty="0"/>
          </a:p>
        </p:txBody>
      </p:sp>
    </p:spTree>
    <p:extLst>
      <p:ext uri="{BB962C8B-B14F-4D97-AF65-F5344CB8AC3E}">
        <p14:creationId xmlns:p14="http://schemas.microsoft.com/office/powerpoint/2010/main" val="26402658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27</a:t>
            </a:fld>
            <a:endParaRPr lang="en-US" dirty="0"/>
          </a:p>
        </p:txBody>
      </p:sp>
    </p:spTree>
    <p:extLst>
      <p:ext uri="{BB962C8B-B14F-4D97-AF65-F5344CB8AC3E}">
        <p14:creationId xmlns:p14="http://schemas.microsoft.com/office/powerpoint/2010/main" val="38491491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28</a:t>
            </a:fld>
            <a:endParaRPr lang="en-US" dirty="0"/>
          </a:p>
        </p:txBody>
      </p:sp>
    </p:spTree>
    <p:extLst>
      <p:ext uri="{BB962C8B-B14F-4D97-AF65-F5344CB8AC3E}">
        <p14:creationId xmlns:p14="http://schemas.microsoft.com/office/powerpoint/2010/main" val="4988053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29</a:t>
            </a:fld>
            <a:endParaRPr lang="en-US" dirty="0"/>
          </a:p>
        </p:txBody>
      </p:sp>
    </p:spTree>
    <p:extLst>
      <p:ext uri="{BB962C8B-B14F-4D97-AF65-F5344CB8AC3E}">
        <p14:creationId xmlns:p14="http://schemas.microsoft.com/office/powerpoint/2010/main" val="11202774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33</a:t>
            </a:fld>
            <a:endParaRPr lang="en-US" dirty="0"/>
          </a:p>
        </p:txBody>
      </p:sp>
    </p:spTree>
    <p:extLst>
      <p:ext uri="{BB962C8B-B14F-4D97-AF65-F5344CB8AC3E}">
        <p14:creationId xmlns:p14="http://schemas.microsoft.com/office/powerpoint/2010/main" val="32450956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34</a:t>
            </a:fld>
            <a:endParaRPr lang="en-US" dirty="0"/>
          </a:p>
        </p:txBody>
      </p:sp>
    </p:spTree>
    <p:extLst>
      <p:ext uri="{BB962C8B-B14F-4D97-AF65-F5344CB8AC3E}">
        <p14:creationId xmlns:p14="http://schemas.microsoft.com/office/powerpoint/2010/main" val="8808866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35</a:t>
            </a:fld>
            <a:endParaRPr lang="en-US" dirty="0"/>
          </a:p>
        </p:txBody>
      </p:sp>
    </p:spTree>
    <p:extLst>
      <p:ext uri="{BB962C8B-B14F-4D97-AF65-F5344CB8AC3E}">
        <p14:creationId xmlns:p14="http://schemas.microsoft.com/office/powerpoint/2010/main" val="21171102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36</a:t>
            </a:fld>
            <a:endParaRPr lang="en-US" dirty="0"/>
          </a:p>
        </p:txBody>
      </p:sp>
    </p:spTree>
    <p:extLst>
      <p:ext uri="{BB962C8B-B14F-4D97-AF65-F5344CB8AC3E}">
        <p14:creationId xmlns:p14="http://schemas.microsoft.com/office/powerpoint/2010/main" val="18153216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37</a:t>
            </a:fld>
            <a:endParaRPr lang="en-US" dirty="0"/>
          </a:p>
        </p:txBody>
      </p:sp>
    </p:spTree>
    <p:extLst>
      <p:ext uri="{BB962C8B-B14F-4D97-AF65-F5344CB8AC3E}">
        <p14:creationId xmlns:p14="http://schemas.microsoft.com/office/powerpoint/2010/main" val="1868569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38</a:t>
            </a:fld>
            <a:endParaRPr lang="en-US" dirty="0"/>
          </a:p>
        </p:txBody>
      </p:sp>
    </p:spTree>
    <p:extLst>
      <p:ext uri="{BB962C8B-B14F-4D97-AF65-F5344CB8AC3E}">
        <p14:creationId xmlns:p14="http://schemas.microsoft.com/office/powerpoint/2010/main" val="29437494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39</a:t>
            </a:fld>
            <a:endParaRPr lang="en-US" dirty="0"/>
          </a:p>
        </p:txBody>
      </p:sp>
    </p:spTree>
    <p:extLst>
      <p:ext uri="{BB962C8B-B14F-4D97-AF65-F5344CB8AC3E}">
        <p14:creationId xmlns:p14="http://schemas.microsoft.com/office/powerpoint/2010/main" val="2939876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8</a:t>
            </a:fld>
            <a:endParaRPr lang="en-US" dirty="0"/>
          </a:p>
        </p:txBody>
      </p:sp>
    </p:spTree>
    <p:extLst>
      <p:ext uri="{BB962C8B-B14F-4D97-AF65-F5344CB8AC3E}">
        <p14:creationId xmlns:p14="http://schemas.microsoft.com/office/powerpoint/2010/main" val="805170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40</a:t>
            </a:fld>
            <a:endParaRPr lang="en-US" dirty="0"/>
          </a:p>
        </p:txBody>
      </p:sp>
    </p:spTree>
    <p:extLst>
      <p:ext uri="{BB962C8B-B14F-4D97-AF65-F5344CB8AC3E}">
        <p14:creationId xmlns:p14="http://schemas.microsoft.com/office/powerpoint/2010/main" val="21805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41</a:t>
            </a:fld>
            <a:endParaRPr lang="en-US" dirty="0"/>
          </a:p>
        </p:txBody>
      </p:sp>
    </p:spTree>
    <p:extLst>
      <p:ext uri="{BB962C8B-B14F-4D97-AF65-F5344CB8AC3E}">
        <p14:creationId xmlns:p14="http://schemas.microsoft.com/office/powerpoint/2010/main" val="22558486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42</a:t>
            </a:fld>
            <a:endParaRPr lang="en-US" dirty="0"/>
          </a:p>
        </p:txBody>
      </p:sp>
    </p:spTree>
    <p:extLst>
      <p:ext uri="{BB962C8B-B14F-4D97-AF65-F5344CB8AC3E}">
        <p14:creationId xmlns:p14="http://schemas.microsoft.com/office/powerpoint/2010/main" val="11507778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43</a:t>
            </a:fld>
            <a:endParaRPr lang="en-US" dirty="0"/>
          </a:p>
        </p:txBody>
      </p:sp>
    </p:spTree>
    <p:extLst>
      <p:ext uri="{BB962C8B-B14F-4D97-AF65-F5344CB8AC3E}">
        <p14:creationId xmlns:p14="http://schemas.microsoft.com/office/powerpoint/2010/main" val="6287433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44</a:t>
            </a:fld>
            <a:endParaRPr lang="en-US" dirty="0"/>
          </a:p>
        </p:txBody>
      </p:sp>
    </p:spTree>
    <p:extLst>
      <p:ext uri="{BB962C8B-B14F-4D97-AF65-F5344CB8AC3E}">
        <p14:creationId xmlns:p14="http://schemas.microsoft.com/office/powerpoint/2010/main" val="29551346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45</a:t>
            </a:fld>
            <a:endParaRPr lang="en-US" dirty="0"/>
          </a:p>
        </p:txBody>
      </p:sp>
    </p:spTree>
    <p:extLst>
      <p:ext uri="{BB962C8B-B14F-4D97-AF65-F5344CB8AC3E}">
        <p14:creationId xmlns:p14="http://schemas.microsoft.com/office/powerpoint/2010/main" val="11385387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46</a:t>
            </a:fld>
            <a:endParaRPr lang="en-US" dirty="0"/>
          </a:p>
        </p:txBody>
      </p:sp>
    </p:spTree>
    <p:extLst>
      <p:ext uri="{BB962C8B-B14F-4D97-AF65-F5344CB8AC3E}">
        <p14:creationId xmlns:p14="http://schemas.microsoft.com/office/powerpoint/2010/main" val="31688361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47</a:t>
            </a:fld>
            <a:endParaRPr lang="en-US" dirty="0"/>
          </a:p>
        </p:txBody>
      </p:sp>
    </p:spTree>
    <p:extLst>
      <p:ext uri="{BB962C8B-B14F-4D97-AF65-F5344CB8AC3E}">
        <p14:creationId xmlns:p14="http://schemas.microsoft.com/office/powerpoint/2010/main" val="9350288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48</a:t>
            </a:fld>
            <a:endParaRPr lang="en-US" dirty="0"/>
          </a:p>
        </p:txBody>
      </p:sp>
    </p:spTree>
    <p:extLst>
      <p:ext uri="{BB962C8B-B14F-4D97-AF65-F5344CB8AC3E}">
        <p14:creationId xmlns:p14="http://schemas.microsoft.com/office/powerpoint/2010/main" val="4297440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49</a:t>
            </a:fld>
            <a:endParaRPr lang="en-US" dirty="0"/>
          </a:p>
        </p:txBody>
      </p:sp>
    </p:spTree>
    <p:extLst>
      <p:ext uri="{BB962C8B-B14F-4D97-AF65-F5344CB8AC3E}">
        <p14:creationId xmlns:p14="http://schemas.microsoft.com/office/powerpoint/2010/main" val="3408740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9</a:t>
            </a:fld>
            <a:endParaRPr lang="en-US" dirty="0"/>
          </a:p>
        </p:txBody>
      </p:sp>
    </p:spTree>
    <p:extLst>
      <p:ext uri="{BB962C8B-B14F-4D97-AF65-F5344CB8AC3E}">
        <p14:creationId xmlns:p14="http://schemas.microsoft.com/office/powerpoint/2010/main" val="10946506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50</a:t>
            </a:fld>
            <a:endParaRPr lang="en-US" dirty="0"/>
          </a:p>
        </p:txBody>
      </p:sp>
    </p:spTree>
    <p:extLst>
      <p:ext uri="{BB962C8B-B14F-4D97-AF65-F5344CB8AC3E}">
        <p14:creationId xmlns:p14="http://schemas.microsoft.com/office/powerpoint/2010/main" val="2323673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51</a:t>
            </a:fld>
            <a:endParaRPr lang="en-US" dirty="0"/>
          </a:p>
        </p:txBody>
      </p:sp>
    </p:spTree>
    <p:extLst>
      <p:ext uri="{BB962C8B-B14F-4D97-AF65-F5344CB8AC3E}">
        <p14:creationId xmlns:p14="http://schemas.microsoft.com/office/powerpoint/2010/main" val="20249607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53</a:t>
            </a:fld>
            <a:endParaRPr lang="en-US" dirty="0"/>
          </a:p>
        </p:txBody>
      </p:sp>
    </p:spTree>
    <p:extLst>
      <p:ext uri="{BB962C8B-B14F-4D97-AF65-F5344CB8AC3E}">
        <p14:creationId xmlns:p14="http://schemas.microsoft.com/office/powerpoint/2010/main" val="22236578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54</a:t>
            </a:fld>
            <a:endParaRPr lang="en-US" dirty="0"/>
          </a:p>
        </p:txBody>
      </p:sp>
    </p:spTree>
    <p:extLst>
      <p:ext uri="{BB962C8B-B14F-4D97-AF65-F5344CB8AC3E}">
        <p14:creationId xmlns:p14="http://schemas.microsoft.com/office/powerpoint/2010/main" val="14387373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55</a:t>
            </a:fld>
            <a:endParaRPr lang="en-US" dirty="0"/>
          </a:p>
        </p:txBody>
      </p:sp>
    </p:spTree>
    <p:extLst>
      <p:ext uri="{BB962C8B-B14F-4D97-AF65-F5344CB8AC3E}">
        <p14:creationId xmlns:p14="http://schemas.microsoft.com/office/powerpoint/2010/main" val="24325059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56</a:t>
            </a:fld>
            <a:endParaRPr lang="en-US" dirty="0"/>
          </a:p>
        </p:txBody>
      </p:sp>
    </p:spTree>
    <p:extLst>
      <p:ext uri="{BB962C8B-B14F-4D97-AF65-F5344CB8AC3E}">
        <p14:creationId xmlns:p14="http://schemas.microsoft.com/office/powerpoint/2010/main" val="1400430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57</a:t>
            </a:fld>
            <a:endParaRPr lang="en-US" dirty="0"/>
          </a:p>
        </p:txBody>
      </p:sp>
    </p:spTree>
    <p:extLst>
      <p:ext uri="{BB962C8B-B14F-4D97-AF65-F5344CB8AC3E}">
        <p14:creationId xmlns:p14="http://schemas.microsoft.com/office/powerpoint/2010/main" val="24531284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60</a:t>
            </a:fld>
            <a:endParaRPr lang="en-US" dirty="0"/>
          </a:p>
        </p:txBody>
      </p:sp>
    </p:spTree>
    <p:extLst>
      <p:ext uri="{BB962C8B-B14F-4D97-AF65-F5344CB8AC3E}">
        <p14:creationId xmlns:p14="http://schemas.microsoft.com/office/powerpoint/2010/main" val="9733726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61</a:t>
            </a:fld>
            <a:endParaRPr lang="en-US" dirty="0"/>
          </a:p>
        </p:txBody>
      </p:sp>
    </p:spTree>
    <p:extLst>
      <p:ext uri="{BB962C8B-B14F-4D97-AF65-F5344CB8AC3E}">
        <p14:creationId xmlns:p14="http://schemas.microsoft.com/office/powerpoint/2010/main" val="35968040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62</a:t>
            </a:fld>
            <a:endParaRPr lang="en-US" dirty="0"/>
          </a:p>
        </p:txBody>
      </p:sp>
    </p:spTree>
    <p:extLst>
      <p:ext uri="{BB962C8B-B14F-4D97-AF65-F5344CB8AC3E}">
        <p14:creationId xmlns:p14="http://schemas.microsoft.com/office/powerpoint/2010/main" val="2248190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10</a:t>
            </a:fld>
            <a:endParaRPr lang="en-US" dirty="0"/>
          </a:p>
        </p:txBody>
      </p:sp>
    </p:spTree>
    <p:extLst>
      <p:ext uri="{BB962C8B-B14F-4D97-AF65-F5344CB8AC3E}">
        <p14:creationId xmlns:p14="http://schemas.microsoft.com/office/powerpoint/2010/main" val="16226116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63</a:t>
            </a:fld>
            <a:endParaRPr lang="en-US" dirty="0"/>
          </a:p>
        </p:txBody>
      </p:sp>
    </p:spTree>
    <p:extLst>
      <p:ext uri="{BB962C8B-B14F-4D97-AF65-F5344CB8AC3E}">
        <p14:creationId xmlns:p14="http://schemas.microsoft.com/office/powerpoint/2010/main" val="22665927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65</a:t>
            </a:fld>
            <a:endParaRPr lang="en-US" dirty="0"/>
          </a:p>
        </p:txBody>
      </p:sp>
    </p:spTree>
    <p:extLst>
      <p:ext uri="{BB962C8B-B14F-4D97-AF65-F5344CB8AC3E}">
        <p14:creationId xmlns:p14="http://schemas.microsoft.com/office/powerpoint/2010/main" val="19755183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66</a:t>
            </a:fld>
            <a:endParaRPr lang="en-US" dirty="0"/>
          </a:p>
        </p:txBody>
      </p:sp>
    </p:spTree>
    <p:extLst>
      <p:ext uri="{BB962C8B-B14F-4D97-AF65-F5344CB8AC3E}">
        <p14:creationId xmlns:p14="http://schemas.microsoft.com/office/powerpoint/2010/main" val="29920838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67</a:t>
            </a:fld>
            <a:endParaRPr lang="en-US" dirty="0"/>
          </a:p>
        </p:txBody>
      </p:sp>
    </p:spTree>
    <p:extLst>
      <p:ext uri="{BB962C8B-B14F-4D97-AF65-F5344CB8AC3E}">
        <p14:creationId xmlns:p14="http://schemas.microsoft.com/office/powerpoint/2010/main" val="30574642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68</a:t>
            </a:fld>
            <a:endParaRPr lang="en-US" dirty="0"/>
          </a:p>
        </p:txBody>
      </p:sp>
    </p:spTree>
    <p:extLst>
      <p:ext uri="{BB962C8B-B14F-4D97-AF65-F5344CB8AC3E}">
        <p14:creationId xmlns:p14="http://schemas.microsoft.com/office/powerpoint/2010/main" val="9102825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69</a:t>
            </a:fld>
            <a:endParaRPr lang="en-US" dirty="0"/>
          </a:p>
        </p:txBody>
      </p:sp>
    </p:spTree>
    <p:extLst>
      <p:ext uri="{BB962C8B-B14F-4D97-AF65-F5344CB8AC3E}">
        <p14:creationId xmlns:p14="http://schemas.microsoft.com/office/powerpoint/2010/main" val="24661749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70</a:t>
            </a:fld>
            <a:endParaRPr lang="en-US" dirty="0"/>
          </a:p>
        </p:txBody>
      </p:sp>
    </p:spTree>
    <p:extLst>
      <p:ext uri="{BB962C8B-B14F-4D97-AF65-F5344CB8AC3E}">
        <p14:creationId xmlns:p14="http://schemas.microsoft.com/office/powerpoint/2010/main" val="30318733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71</a:t>
            </a:fld>
            <a:endParaRPr lang="en-US" dirty="0"/>
          </a:p>
        </p:txBody>
      </p:sp>
    </p:spTree>
    <p:extLst>
      <p:ext uri="{BB962C8B-B14F-4D97-AF65-F5344CB8AC3E}">
        <p14:creationId xmlns:p14="http://schemas.microsoft.com/office/powerpoint/2010/main" val="29852274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72</a:t>
            </a:fld>
            <a:endParaRPr lang="en-US" dirty="0"/>
          </a:p>
        </p:txBody>
      </p:sp>
    </p:spTree>
    <p:extLst>
      <p:ext uri="{BB962C8B-B14F-4D97-AF65-F5344CB8AC3E}">
        <p14:creationId xmlns:p14="http://schemas.microsoft.com/office/powerpoint/2010/main" val="24841923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73</a:t>
            </a:fld>
            <a:endParaRPr lang="en-US" dirty="0"/>
          </a:p>
        </p:txBody>
      </p:sp>
    </p:spTree>
    <p:extLst>
      <p:ext uri="{BB962C8B-B14F-4D97-AF65-F5344CB8AC3E}">
        <p14:creationId xmlns:p14="http://schemas.microsoft.com/office/powerpoint/2010/main" val="1865500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11</a:t>
            </a:fld>
            <a:endParaRPr lang="en-US" dirty="0"/>
          </a:p>
        </p:txBody>
      </p:sp>
    </p:spTree>
    <p:extLst>
      <p:ext uri="{BB962C8B-B14F-4D97-AF65-F5344CB8AC3E}">
        <p14:creationId xmlns:p14="http://schemas.microsoft.com/office/powerpoint/2010/main" val="17963385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74</a:t>
            </a:fld>
            <a:endParaRPr lang="en-US" dirty="0"/>
          </a:p>
        </p:txBody>
      </p:sp>
    </p:spTree>
    <p:extLst>
      <p:ext uri="{BB962C8B-B14F-4D97-AF65-F5344CB8AC3E}">
        <p14:creationId xmlns:p14="http://schemas.microsoft.com/office/powerpoint/2010/main" val="1345036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75</a:t>
            </a:fld>
            <a:endParaRPr lang="en-US" dirty="0"/>
          </a:p>
        </p:txBody>
      </p:sp>
    </p:spTree>
    <p:extLst>
      <p:ext uri="{BB962C8B-B14F-4D97-AF65-F5344CB8AC3E}">
        <p14:creationId xmlns:p14="http://schemas.microsoft.com/office/powerpoint/2010/main" val="9914881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77</a:t>
            </a:fld>
            <a:endParaRPr lang="en-US" dirty="0"/>
          </a:p>
        </p:txBody>
      </p:sp>
    </p:spTree>
    <p:extLst>
      <p:ext uri="{BB962C8B-B14F-4D97-AF65-F5344CB8AC3E}">
        <p14:creationId xmlns:p14="http://schemas.microsoft.com/office/powerpoint/2010/main" val="6110332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78</a:t>
            </a:fld>
            <a:endParaRPr lang="en-US" dirty="0"/>
          </a:p>
        </p:txBody>
      </p:sp>
    </p:spTree>
    <p:extLst>
      <p:ext uri="{BB962C8B-B14F-4D97-AF65-F5344CB8AC3E}">
        <p14:creationId xmlns:p14="http://schemas.microsoft.com/office/powerpoint/2010/main" val="17489621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79</a:t>
            </a:fld>
            <a:endParaRPr lang="en-US" dirty="0"/>
          </a:p>
        </p:txBody>
      </p:sp>
    </p:spTree>
    <p:extLst>
      <p:ext uri="{BB962C8B-B14F-4D97-AF65-F5344CB8AC3E}">
        <p14:creationId xmlns:p14="http://schemas.microsoft.com/office/powerpoint/2010/main" val="195691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12</a:t>
            </a:fld>
            <a:endParaRPr lang="en-US" dirty="0"/>
          </a:p>
        </p:txBody>
      </p:sp>
    </p:spTree>
    <p:extLst>
      <p:ext uri="{BB962C8B-B14F-4D97-AF65-F5344CB8AC3E}">
        <p14:creationId xmlns:p14="http://schemas.microsoft.com/office/powerpoint/2010/main" val="700331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13</a:t>
            </a:fld>
            <a:endParaRPr lang="en-US" dirty="0"/>
          </a:p>
        </p:txBody>
      </p:sp>
    </p:spTree>
    <p:extLst>
      <p:ext uri="{BB962C8B-B14F-4D97-AF65-F5344CB8AC3E}">
        <p14:creationId xmlns:p14="http://schemas.microsoft.com/office/powerpoint/2010/main" val="634890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15</a:t>
            </a:fld>
            <a:endParaRPr lang="en-US" dirty="0"/>
          </a:p>
        </p:txBody>
      </p:sp>
    </p:spTree>
    <p:extLst>
      <p:ext uri="{BB962C8B-B14F-4D97-AF65-F5344CB8AC3E}">
        <p14:creationId xmlns:p14="http://schemas.microsoft.com/office/powerpoint/2010/main" val="2403987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A486D6-E442-077A-EEB3-88D208F2FC4C}"/>
              </a:ext>
            </a:extLst>
          </p:cNvPr>
          <p:cNvSpPr/>
          <p:nvPr/>
        </p:nvSpPr>
        <p:spPr>
          <a:xfrm>
            <a:off x="2657477" y="1943101"/>
            <a:ext cx="12973050" cy="4730750"/>
          </a:xfrm>
          <a:prstGeom prst="rect">
            <a:avLst/>
          </a:prstGeom>
          <a:noFill/>
          <a:ln w="12700" cap="flat" cmpd="sng">
            <a:solidFill>
              <a:schemeClr val="bg1"/>
            </a:solidFill>
            <a:prstDash val="solid"/>
          </a:ln>
          <a:effectLst>
            <a:outerShdw blurRad="63500" sx="100500" sy="100500" algn="ctr" rotWithShape="0">
              <a:prstClr val="black">
                <a:alpha val="50000"/>
              </a:prstClr>
            </a:outerShdw>
          </a:effectLst>
        </p:spPr>
        <p:txBody>
          <a:bodyPr>
            <a:normAutofit/>
          </a:bodyPr>
          <a:lstStyle/>
          <a:p>
            <a:pPr defTabSz="1828800" fontAlgn="auto">
              <a:spcBef>
                <a:spcPts val="4000"/>
              </a:spcBef>
              <a:spcAft>
                <a:spcPts val="0"/>
              </a:spcAft>
              <a:buClr>
                <a:schemeClr val="accent1">
                  <a:lumMod val="60000"/>
                  <a:lumOff val="40000"/>
                </a:schemeClr>
              </a:buClr>
              <a:buSzPct val="110000"/>
              <a:buFont typeface="Wingdings 2" pitchFamily="18" charset="2"/>
              <a:buNone/>
              <a:defRPr/>
            </a:pPr>
            <a:endParaRPr sz="6400">
              <a:solidFill>
                <a:schemeClr val="tx1">
                  <a:lumMod val="65000"/>
                  <a:lumOff val="35000"/>
                </a:schemeClr>
              </a:solidFill>
              <a:latin typeface="+mn-lt"/>
              <a:ea typeface="+mn-ea"/>
            </a:endParaRPr>
          </a:p>
        </p:txBody>
      </p:sp>
      <p:sp>
        <p:nvSpPr>
          <p:cNvPr id="2" name="Title 1"/>
          <p:cNvSpPr>
            <a:spLocks noGrp="1"/>
          </p:cNvSpPr>
          <p:nvPr>
            <p:ph type="ctrTitle"/>
          </p:nvPr>
        </p:nvSpPr>
        <p:spPr>
          <a:xfrm>
            <a:off x="2645842" y="2286000"/>
            <a:ext cx="12996316" cy="2587300"/>
          </a:xfrm>
        </p:spPr>
        <p:txBody>
          <a:bodyPr lIns="182880" rIns="182880" rtlCol="0" anchor="ctr">
            <a:noAutofit/>
          </a:bodyPr>
          <a:lstStyle>
            <a:lvl1pPr marL="0" indent="0" algn="ctr" defTabSz="1828800" rtl="0" eaLnBrk="1" latinLnBrk="0" hangingPunct="1">
              <a:spcBef>
                <a:spcPct val="0"/>
              </a:spcBef>
              <a:buClr>
                <a:schemeClr val="accent1">
                  <a:lumMod val="60000"/>
                  <a:lumOff val="40000"/>
                </a:schemeClr>
              </a:buClr>
              <a:buSzPct val="110000"/>
              <a:buFont typeface="Wingdings 2" pitchFamily="18" charset="2"/>
              <a:buNone/>
              <a:defRPr sz="7200" b="1" kern="1200">
                <a:solidFill>
                  <a:schemeClr val="accent1"/>
                </a:solidFill>
                <a:latin typeface="+mj-lt"/>
                <a:ea typeface="+mj-ea"/>
                <a:cs typeface="+mj-cs"/>
              </a:defRPr>
            </a:lvl1pPr>
          </a:lstStyle>
          <a:p>
            <a:r>
              <a:rPr lang="en-US" dirty="0"/>
              <a:t>Click to edit Master title style</a:t>
            </a:r>
            <a:endParaRPr dirty="0"/>
          </a:p>
        </p:txBody>
      </p:sp>
      <p:sp>
        <p:nvSpPr>
          <p:cNvPr id="3" name="Subtitle 2"/>
          <p:cNvSpPr>
            <a:spLocks noGrp="1"/>
          </p:cNvSpPr>
          <p:nvPr>
            <p:ph type="subTitle" idx="1"/>
          </p:nvPr>
        </p:nvSpPr>
        <p:spPr>
          <a:xfrm>
            <a:off x="2645845" y="4948519"/>
            <a:ext cx="12996318" cy="1374962"/>
          </a:xfrm>
        </p:spPr>
        <p:txBody>
          <a:bodyPr rtlCol="0" anchor="ctr">
            <a:normAutofit/>
          </a:bodyPr>
          <a:lstStyle>
            <a:lvl1pPr marL="0" indent="0" algn="ctr" defTabSz="1828800" rtl="0" eaLnBrk="1" latinLnBrk="0" hangingPunct="1">
              <a:spcBef>
                <a:spcPts val="600"/>
              </a:spcBef>
              <a:buClr>
                <a:schemeClr val="accent1">
                  <a:lumMod val="60000"/>
                  <a:lumOff val="40000"/>
                </a:schemeClr>
              </a:buClr>
              <a:buSzPct val="110000"/>
              <a:buFont typeface="Wingdings 2" pitchFamily="18" charset="2"/>
              <a:buNone/>
              <a:defRPr sz="3600" kern="1200">
                <a:solidFill>
                  <a:schemeClr val="tx1"/>
                </a:solidFill>
                <a:latin typeface="+mn-lt"/>
                <a:ea typeface="+mn-ea"/>
                <a:cs typeface="+mn-cs"/>
              </a:defRPr>
            </a:lvl1pPr>
            <a:lvl2pPr marL="914400" indent="0" algn="ctr">
              <a:buNone/>
              <a:defRPr>
                <a:solidFill>
                  <a:schemeClr val="tx1">
                    <a:tint val="75000"/>
                  </a:schemeClr>
                </a:solidFill>
              </a:defRPr>
            </a:lvl2pPr>
            <a:lvl3pPr marL="1828800" indent="0" algn="ctr">
              <a:buNone/>
              <a:defRPr>
                <a:solidFill>
                  <a:schemeClr val="tx1">
                    <a:tint val="75000"/>
                  </a:schemeClr>
                </a:solidFill>
              </a:defRPr>
            </a:lvl3pPr>
            <a:lvl4pPr marL="2743200" indent="0" algn="ctr">
              <a:buNone/>
              <a:defRPr>
                <a:solidFill>
                  <a:schemeClr val="tx1">
                    <a:tint val="75000"/>
                  </a:schemeClr>
                </a:solidFill>
              </a:defRPr>
            </a:lvl4pPr>
            <a:lvl5pPr marL="3657600" indent="0" algn="ctr">
              <a:buNone/>
              <a:defRPr>
                <a:solidFill>
                  <a:schemeClr val="tx1">
                    <a:tint val="75000"/>
                  </a:schemeClr>
                </a:solidFill>
              </a:defRPr>
            </a:lvl5pPr>
            <a:lvl6pPr marL="4572000" indent="0" algn="ctr">
              <a:buNone/>
              <a:defRPr>
                <a:solidFill>
                  <a:schemeClr val="tx1">
                    <a:tint val="75000"/>
                  </a:schemeClr>
                </a:solidFill>
              </a:defRPr>
            </a:lvl6pPr>
            <a:lvl7pPr marL="5486400" indent="0" algn="ctr">
              <a:buNone/>
              <a:defRPr>
                <a:solidFill>
                  <a:schemeClr val="tx1">
                    <a:tint val="75000"/>
                  </a:schemeClr>
                </a:solidFill>
              </a:defRPr>
            </a:lvl7pPr>
            <a:lvl8pPr marL="6400800" indent="0" algn="ctr">
              <a:buNone/>
              <a:defRPr>
                <a:solidFill>
                  <a:schemeClr val="tx1">
                    <a:tint val="75000"/>
                  </a:schemeClr>
                </a:solidFill>
              </a:defRPr>
            </a:lvl8pPr>
            <a:lvl9pPr marL="7315200" indent="0" algn="ctr">
              <a:buNone/>
              <a:defRPr>
                <a:solidFill>
                  <a:schemeClr val="tx1">
                    <a:tint val="75000"/>
                  </a:schemeClr>
                </a:solidFill>
              </a:defRPr>
            </a:lvl9pPr>
          </a:lstStyle>
          <a:p>
            <a:r>
              <a:rPr lang="en-US" dirty="0"/>
              <a:t>Click to edit Master subtitle style</a:t>
            </a:r>
            <a:endParaRPr dirty="0"/>
          </a:p>
        </p:txBody>
      </p:sp>
    </p:spTree>
    <p:extLst>
      <p:ext uri="{BB962C8B-B14F-4D97-AF65-F5344CB8AC3E}">
        <p14:creationId xmlns:p14="http://schemas.microsoft.com/office/powerpoint/2010/main" val="166748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8550" y="161365"/>
            <a:ext cx="16084552" cy="1551434"/>
          </a:xfrm>
        </p:spPr>
        <p:txBody>
          <a:bodyPr anchor="ctr"/>
          <a:lstStyle>
            <a:lvl1pPr>
              <a:defRPr sz="5600" b="1"/>
            </a:lvl1pPr>
          </a:lstStyle>
          <a:p>
            <a:r>
              <a:rPr lang="en-US" dirty="0"/>
              <a:t>Click to edit Master title style</a:t>
            </a:r>
            <a:endParaRPr dirty="0"/>
          </a:p>
        </p:txBody>
      </p:sp>
      <p:sp>
        <p:nvSpPr>
          <p:cNvPr id="3" name="Content Placeholder 2"/>
          <p:cNvSpPr>
            <a:spLocks noGrp="1"/>
          </p:cNvSpPr>
          <p:nvPr>
            <p:ph idx="1"/>
          </p:nvPr>
        </p:nvSpPr>
        <p:spPr>
          <a:xfrm>
            <a:off x="1098550" y="2050699"/>
            <a:ext cx="16084552" cy="6888006"/>
          </a:xfrm>
        </p:spPr>
        <p:txBody>
          <a:bodyPr/>
          <a:lstStyle>
            <a:lvl1pPr>
              <a:defRPr sz="4400">
                <a:latin typeface="Calibri" panose="020F0502020204030204" pitchFamily="34" charset="0"/>
                <a:ea typeface="Calibri" panose="020F0502020204030204" pitchFamily="34" charset="0"/>
                <a:cs typeface="Calibri" panose="020F0502020204030204" pitchFamily="34" charset="0"/>
              </a:defRPr>
            </a:lvl1pPr>
            <a:lvl2pPr>
              <a:defRPr sz="3600">
                <a:latin typeface="Calibri" panose="020F0502020204030204" pitchFamily="34" charset="0"/>
                <a:ea typeface="Calibri" panose="020F0502020204030204" pitchFamily="34" charset="0"/>
                <a:cs typeface="Calibri" panose="020F0502020204030204" pitchFamily="34" charset="0"/>
              </a:defRPr>
            </a:lvl2pPr>
            <a:lvl3pPr>
              <a:defRPr sz="3200">
                <a:latin typeface="Calibri" panose="020F0502020204030204" pitchFamily="34" charset="0"/>
                <a:ea typeface="Calibri" panose="020F0502020204030204" pitchFamily="34" charset="0"/>
                <a:cs typeface="Calibri" panose="020F0502020204030204" pitchFamily="34" charset="0"/>
              </a:defRPr>
            </a:lvl3pPr>
            <a:lvl4pPr>
              <a:defRPr sz="2800">
                <a:latin typeface="Calibri" panose="020F0502020204030204" pitchFamily="34" charset="0"/>
                <a:ea typeface="Calibri" panose="020F0502020204030204" pitchFamily="34" charset="0"/>
                <a:cs typeface="Calibri" panose="020F0502020204030204" pitchFamily="34" charset="0"/>
              </a:defRPr>
            </a:lvl4pPr>
            <a:lvl5pPr>
              <a:defRPr sz="2400">
                <a:latin typeface="Calibri" panose="020F0502020204030204" pitchFamily="34" charset="0"/>
                <a:ea typeface="Calibri" panose="020F0502020204030204" pitchFamily="34"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2602593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98550" y="2085698"/>
            <a:ext cx="7680960" cy="6515100"/>
          </a:xfrm>
        </p:spPr>
        <p:txBody>
          <a:bodyPr>
            <a:normAutofit/>
          </a:bodyPr>
          <a:lstStyle>
            <a:lvl1pPr>
              <a:spcBef>
                <a:spcPts val="3200"/>
              </a:spcBef>
              <a:defRPr sz="4000">
                <a:latin typeface="Calibri" panose="020F0502020204030204" pitchFamily="34" charset="0"/>
                <a:ea typeface="Calibri" panose="020F0502020204030204" pitchFamily="34" charset="0"/>
                <a:cs typeface="Calibri" panose="020F0502020204030204" pitchFamily="34" charset="0"/>
              </a:defRPr>
            </a:lvl1pPr>
            <a:lvl2pPr>
              <a:defRPr sz="3600">
                <a:latin typeface="Calibri" panose="020F0502020204030204" pitchFamily="34" charset="0"/>
                <a:ea typeface="Calibri" panose="020F0502020204030204" pitchFamily="34" charset="0"/>
                <a:cs typeface="Calibri" panose="020F0502020204030204" pitchFamily="34" charset="0"/>
              </a:defRPr>
            </a:lvl2pPr>
            <a:lvl3pPr>
              <a:defRPr sz="3200">
                <a:latin typeface="Calibri" panose="020F0502020204030204" pitchFamily="34" charset="0"/>
                <a:ea typeface="Calibri" panose="020F0502020204030204" pitchFamily="34" charset="0"/>
                <a:cs typeface="Calibri" panose="020F0502020204030204" pitchFamily="34" charset="0"/>
              </a:defRPr>
            </a:lvl3pPr>
            <a:lvl4pPr>
              <a:defRPr sz="2800">
                <a:latin typeface="Calibri" panose="020F0502020204030204" pitchFamily="34" charset="0"/>
                <a:ea typeface="Calibri" panose="020F0502020204030204" pitchFamily="34" charset="0"/>
                <a:cs typeface="Calibri" panose="020F0502020204030204" pitchFamily="34" charset="0"/>
              </a:defRPr>
            </a:lvl4pPr>
            <a:lvl5pPr>
              <a:defRPr sz="2400">
                <a:latin typeface="Calibri" panose="020F0502020204030204" pitchFamily="34" charset="0"/>
                <a:ea typeface="Calibri" panose="020F0502020204030204" pitchFamily="34" charset="0"/>
                <a:cs typeface="Calibri" panose="020F0502020204030204" pitchFamily="34" charset="0"/>
              </a:defRPr>
            </a:lvl5pPr>
            <a:lvl6pPr>
              <a:defRPr sz="3600"/>
            </a:lvl6pPr>
            <a:lvl7pPr>
              <a:defRPr sz="3600"/>
            </a:lvl7pPr>
            <a:lvl8pPr>
              <a:defRPr sz="3600"/>
            </a:lvl8pPr>
            <a:lvl9pPr>
              <a:defRPr sz="3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Content Placeholder 3"/>
          <p:cNvSpPr>
            <a:spLocks noGrp="1"/>
          </p:cNvSpPr>
          <p:nvPr>
            <p:ph sz="half" idx="2"/>
          </p:nvPr>
        </p:nvSpPr>
        <p:spPr>
          <a:xfrm>
            <a:off x="9502142" y="2085698"/>
            <a:ext cx="7680960" cy="6515100"/>
          </a:xfrm>
        </p:spPr>
        <p:txBody>
          <a:bodyPr>
            <a:normAutofit/>
          </a:bodyPr>
          <a:lstStyle>
            <a:lvl1pPr>
              <a:spcBef>
                <a:spcPts val="3200"/>
              </a:spcBef>
              <a:defRPr sz="4000">
                <a:latin typeface="Calibri" panose="020F0502020204030204" pitchFamily="34" charset="0"/>
                <a:ea typeface="Calibri" panose="020F0502020204030204" pitchFamily="34" charset="0"/>
                <a:cs typeface="Calibri" panose="020F0502020204030204" pitchFamily="34" charset="0"/>
              </a:defRPr>
            </a:lvl1pPr>
            <a:lvl2pPr>
              <a:defRPr sz="3600">
                <a:latin typeface="Calibri" panose="020F0502020204030204" pitchFamily="34" charset="0"/>
                <a:ea typeface="Calibri" panose="020F0502020204030204" pitchFamily="34" charset="0"/>
                <a:cs typeface="Calibri" panose="020F0502020204030204" pitchFamily="34" charset="0"/>
              </a:defRPr>
            </a:lvl2pPr>
            <a:lvl3pPr>
              <a:defRPr sz="3200">
                <a:latin typeface="Calibri" panose="020F0502020204030204" pitchFamily="34" charset="0"/>
                <a:ea typeface="Calibri" panose="020F0502020204030204" pitchFamily="34" charset="0"/>
                <a:cs typeface="Calibri" panose="020F0502020204030204" pitchFamily="34" charset="0"/>
              </a:defRPr>
            </a:lvl3pPr>
            <a:lvl4pPr>
              <a:defRPr sz="2800">
                <a:latin typeface="Calibri" panose="020F0502020204030204" pitchFamily="34" charset="0"/>
                <a:ea typeface="Calibri" panose="020F0502020204030204" pitchFamily="34" charset="0"/>
                <a:cs typeface="Calibri" panose="020F0502020204030204" pitchFamily="34" charset="0"/>
              </a:defRPr>
            </a:lvl4pPr>
            <a:lvl5pPr>
              <a:defRPr sz="2400">
                <a:latin typeface="Calibri" panose="020F0502020204030204" pitchFamily="34" charset="0"/>
                <a:ea typeface="Calibri" panose="020F0502020204030204" pitchFamily="34" charset="0"/>
                <a:cs typeface="Calibri" panose="020F0502020204030204" pitchFamily="34" charset="0"/>
              </a:defRPr>
            </a:lvl5pPr>
            <a:lvl6pPr>
              <a:defRPr sz="3600"/>
            </a:lvl6pPr>
            <a:lvl7pPr>
              <a:defRPr sz="3600"/>
            </a:lvl7pPr>
            <a:lvl8pPr>
              <a:defRPr sz="3600"/>
            </a:lvl8pPr>
            <a:lvl9pPr>
              <a:defRPr sz="3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Title 1"/>
          <p:cNvSpPr>
            <a:spLocks noGrp="1"/>
          </p:cNvSpPr>
          <p:nvPr>
            <p:ph type="title"/>
          </p:nvPr>
        </p:nvSpPr>
        <p:spPr>
          <a:xfrm>
            <a:off x="1098550" y="161365"/>
            <a:ext cx="16084552" cy="1551434"/>
          </a:xfrm>
        </p:spPr>
        <p:txBody>
          <a:bodyPr anchor="ctr"/>
          <a:lstStyle>
            <a:lvl1pPr>
              <a:defRPr sz="5600" b="1"/>
            </a:lvl1pPr>
          </a:lstStyle>
          <a:p>
            <a:r>
              <a:rPr lang="en-US" dirty="0"/>
              <a:t>Click to edit Master title style</a:t>
            </a:r>
            <a:endParaRPr dirty="0"/>
          </a:p>
        </p:txBody>
      </p:sp>
    </p:spTree>
    <p:extLst>
      <p:ext uri="{BB962C8B-B14F-4D97-AF65-F5344CB8AC3E}">
        <p14:creationId xmlns:p14="http://schemas.microsoft.com/office/powerpoint/2010/main" val="5561141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5"/>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482098A7-74DB-47EC-8637-CFD1F5FF8EA6}"/>
              </a:ext>
            </a:extLst>
          </p:cNvPr>
          <p:cNvSpPr>
            <a:spLocks noGrp="1"/>
          </p:cNvSpPr>
          <p:nvPr>
            <p:ph type="title"/>
          </p:nvPr>
        </p:nvSpPr>
        <p:spPr bwMode="auto">
          <a:xfrm>
            <a:off x="1098551" y="161926"/>
            <a:ext cx="16084550" cy="200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a:extLst>
              <a:ext uri="{FF2B5EF4-FFF2-40B4-BE49-F238E27FC236}">
                <a16:creationId xmlns:a16="http://schemas.microsoft.com/office/drawing/2014/main" id="{A30E7C49-5D51-22BD-9218-005012D508B4}"/>
              </a:ext>
            </a:extLst>
          </p:cNvPr>
          <p:cNvSpPr>
            <a:spLocks noGrp="1"/>
          </p:cNvSpPr>
          <p:nvPr>
            <p:ph type="body" idx="1"/>
          </p:nvPr>
        </p:nvSpPr>
        <p:spPr bwMode="auto">
          <a:xfrm>
            <a:off x="1098551" y="2400300"/>
            <a:ext cx="16084550" cy="651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pic>
        <p:nvPicPr>
          <p:cNvPr id="1028" name="Picture 5" descr="ILTECH_wht_horiz.png">
            <a:extLst>
              <a:ext uri="{FF2B5EF4-FFF2-40B4-BE49-F238E27FC236}">
                <a16:creationId xmlns:a16="http://schemas.microsoft.com/office/drawing/2014/main" id="{42D74730-BBC2-6B47-9AEF-9E8FDE440A0D}"/>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4189076" y="9185276"/>
            <a:ext cx="35560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6" r:id="rId1"/>
    <p:sldLayoutId id="2147483674" r:id="rId2"/>
    <p:sldLayoutId id="2147483675" r:id="rId3"/>
  </p:sldLayoutIdLst>
  <p:hf sldNum="0" hdr="0" ftr="0" dt="0"/>
  <p:txStyles>
    <p:titleStyle>
      <a:lvl1pPr algn="ctr" rtl="0" fontAlgn="base">
        <a:spcBef>
          <a:spcPct val="0"/>
        </a:spcBef>
        <a:spcAft>
          <a:spcPct val="0"/>
        </a:spcAft>
        <a:defRPr sz="5600" b="1" kern="1200">
          <a:solidFill>
            <a:schemeClr val="accent1"/>
          </a:solidFill>
          <a:latin typeface="Calibri" panose="020F0502020204030204" pitchFamily="34" charset="0"/>
          <a:ea typeface="Calibri" panose="020F0502020204030204" pitchFamily="34" charset="0"/>
          <a:cs typeface="Calibri" panose="020F0502020204030204" pitchFamily="34" charset="0"/>
        </a:defRPr>
      </a:lvl1pPr>
      <a:lvl2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2pPr>
      <a:lvl3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3pPr>
      <a:lvl4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4pPr>
      <a:lvl5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5pPr>
      <a:lvl6pPr marL="9144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6pPr>
      <a:lvl7pPr marL="18288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7pPr>
      <a:lvl8pPr marL="27432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8pPr>
      <a:lvl9pPr marL="36576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9pPr>
    </p:titleStyle>
    <p:bodyStyle>
      <a:lvl1pPr marL="698500" indent="-698500" algn="l" rtl="0" fontAlgn="base">
        <a:spcBef>
          <a:spcPts val="4000"/>
        </a:spcBef>
        <a:spcAft>
          <a:spcPct val="0"/>
        </a:spcAft>
        <a:buClr>
          <a:schemeClr val="accent2"/>
        </a:buClr>
        <a:buSzPct val="100000"/>
        <a:buFont typeface="Wingdings 2" pitchFamily="2" charset="2"/>
        <a:buChar char=""/>
        <a:defRPr sz="4800"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1371600" indent="-673100" algn="l" rtl="0" fontAlgn="base">
        <a:spcBef>
          <a:spcPts val="1200"/>
        </a:spcBef>
        <a:spcAft>
          <a:spcPct val="0"/>
        </a:spcAft>
        <a:buClr>
          <a:srgbClr val="808080"/>
        </a:buClr>
        <a:buSzPct val="100000"/>
        <a:buFont typeface="Wingdings 2" pitchFamily="2" charset="2"/>
        <a:buChar char=""/>
        <a:defRPr sz="4400" kern="12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936750" indent="-565150" algn="l" rtl="0" fontAlgn="base">
        <a:spcBef>
          <a:spcPts val="1200"/>
        </a:spcBef>
        <a:spcAft>
          <a:spcPct val="0"/>
        </a:spcAft>
        <a:buClr>
          <a:srgbClr val="969696"/>
        </a:buClr>
        <a:buSzPct val="100000"/>
        <a:buFont typeface="Wingdings 2" pitchFamily="2" charset="2"/>
        <a:buChar char=""/>
        <a:defRPr sz="4000" kern="12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2527300" indent="-590550" algn="l" rtl="0" fontAlgn="base">
        <a:spcBef>
          <a:spcPts val="1200"/>
        </a:spcBef>
        <a:spcAft>
          <a:spcPct val="0"/>
        </a:spcAft>
        <a:buClr>
          <a:srgbClr val="F8BC65"/>
        </a:buClr>
        <a:buSzPct val="100000"/>
        <a:buFont typeface="Wingdings 2" pitchFamily="2" charset="2"/>
        <a:buChar char=""/>
        <a:defRPr kern="12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3092450" indent="-565150" algn="l" rtl="0" fontAlgn="base">
        <a:spcBef>
          <a:spcPts val="1200"/>
        </a:spcBef>
        <a:spcAft>
          <a:spcPct val="0"/>
        </a:spcAft>
        <a:buClr>
          <a:srgbClr val="FBD299"/>
        </a:buClr>
        <a:buSzPct val="100000"/>
        <a:buFont typeface="Wingdings 2" pitchFamily="2" charset="2"/>
        <a:buChar char=""/>
        <a:defRPr kern="12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3657600" indent="-565150" algn="l" defTabSz="1828800" rtl="0" eaLnBrk="1" latinLnBrk="0" hangingPunct="1">
        <a:spcBef>
          <a:spcPct val="20000"/>
        </a:spcBef>
        <a:buClr>
          <a:schemeClr val="accent2"/>
        </a:buClr>
        <a:buSzPct val="110000"/>
        <a:buFont typeface="Wingdings 2" pitchFamily="18" charset="2"/>
        <a:buChar char=""/>
        <a:defRPr lang="en-US" sz="3600" kern="1200" dirty="0" smtClean="0">
          <a:solidFill>
            <a:schemeClr val="tx1">
              <a:lumMod val="65000"/>
              <a:lumOff val="35000"/>
            </a:schemeClr>
          </a:solidFill>
          <a:latin typeface="+mn-lt"/>
          <a:ea typeface="+mn-ea"/>
          <a:cs typeface="+mn-cs"/>
        </a:defRPr>
      </a:lvl6pPr>
      <a:lvl7pPr marL="4235450" indent="-565150" algn="l" defTabSz="1828800" rtl="0" eaLnBrk="1" latinLnBrk="0" hangingPunct="1">
        <a:spcBef>
          <a:spcPct val="20000"/>
        </a:spcBef>
        <a:buClr>
          <a:schemeClr val="accent1">
            <a:lumMod val="60000"/>
            <a:lumOff val="40000"/>
          </a:schemeClr>
        </a:buClr>
        <a:buSzPct val="110000"/>
        <a:buFont typeface="Wingdings 2" pitchFamily="18" charset="2"/>
        <a:buChar char=""/>
        <a:defRPr lang="en-US" sz="3600" kern="1200" dirty="0" smtClean="0">
          <a:solidFill>
            <a:schemeClr val="tx1">
              <a:lumMod val="65000"/>
              <a:lumOff val="35000"/>
            </a:schemeClr>
          </a:solidFill>
          <a:latin typeface="+mn-lt"/>
          <a:ea typeface="+mn-ea"/>
          <a:cs typeface="+mn-cs"/>
        </a:defRPr>
      </a:lvl7pPr>
      <a:lvl8pPr marL="4797426" indent="-565150" algn="l" defTabSz="1828800" rtl="0" eaLnBrk="1" latinLnBrk="0" hangingPunct="1">
        <a:spcBef>
          <a:spcPct val="20000"/>
        </a:spcBef>
        <a:buClr>
          <a:schemeClr val="accent2"/>
        </a:buClr>
        <a:buSzPct val="110000"/>
        <a:buFont typeface="Wingdings 2" pitchFamily="18" charset="2"/>
        <a:buChar char=""/>
        <a:defRPr lang="en-US" sz="3600" kern="1200" dirty="0" smtClean="0">
          <a:solidFill>
            <a:schemeClr val="tx1">
              <a:lumMod val="65000"/>
              <a:lumOff val="35000"/>
            </a:schemeClr>
          </a:solidFill>
          <a:latin typeface="+mn-lt"/>
          <a:ea typeface="+mn-ea"/>
          <a:cs typeface="+mn-cs"/>
        </a:defRPr>
      </a:lvl8pPr>
      <a:lvl9pPr marL="5378450" indent="-565150" algn="l" defTabSz="1828800" rtl="0" eaLnBrk="1" latinLnBrk="0" hangingPunct="1">
        <a:spcBef>
          <a:spcPct val="20000"/>
        </a:spcBef>
        <a:buClr>
          <a:schemeClr val="accent1">
            <a:lumMod val="60000"/>
            <a:lumOff val="40000"/>
          </a:schemeClr>
        </a:buClr>
        <a:buSzPct val="110000"/>
        <a:buFont typeface="Wingdings 2" pitchFamily="18" charset="2"/>
        <a:buChar char=""/>
        <a:defRPr lang="en-US" sz="3600" kern="1200" dirty="0">
          <a:solidFill>
            <a:schemeClr val="tx1">
              <a:lumMod val="65000"/>
              <a:lumOff val="35000"/>
            </a:schemeClr>
          </a:solidFill>
          <a:latin typeface="+mn-lt"/>
          <a:ea typeface="+mn-ea"/>
          <a:cs typeface="+mn-cs"/>
        </a:defRPr>
      </a:lvl9pPr>
    </p:bodyStyle>
    <p:otherStyle>
      <a:defPPr>
        <a:defRPr/>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0.gi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3" Type="http://schemas.openxmlformats.org/officeDocument/2006/relationships/hyperlink" Target="https://anaconda.org/conda-forge/mlxtend"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hyperlink" Target="https://pypi.python.org/pypi/mlxtend"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rasbt.github.io/mlxtend/user_guide/frequent_patterns/apriori/"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hyperlink" Target="https://rasbt.github.io/mlxtend/user_guide/frequent_patterns/association_rules/" TargetMode="External"/><Relationship Id="rId4" Type="http://schemas.openxmlformats.org/officeDocument/2006/relationships/hyperlink" Target="https://rasbt.github.io/mlxtend/user_guide/frequent_patterns/apriori/"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3D2C4-084C-C545-00AC-430EC19B6C87}"/>
              </a:ext>
            </a:extLst>
          </p:cNvPr>
          <p:cNvSpPr>
            <a:spLocks noGrp="1"/>
          </p:cNvSpPr>
          <p:nvPr>
            <p:ph type="ctrTitle"/>
          </p:nvPr>
        </p:nvSpPr>
        <p:spPr>
          <a:xfrm>
            <a:off x="2644777" y="1891862"/>
            <a:ext cx="12998450" cy="4776951"/>
          </a:xfrm>
        </p:spPr>
        <p:txBody>
          <a:bodyPr anchor="ctr"/>
          <a:lstStyle/>
          <a:p>
            <a:pPr fontAlgn="auto">
              <a:spcAft>
                <a:spcPts val="0"/>
              </a:spcAft>
              <a:defRPr/>
            </a:pPr>
            <a:r>
              <a:rPr lang="en-US" dirty="0"/>
              <a:t>Data Preparation</a:t>
            </a:r>
            <a:br>
              <a:rPr lang="en-US" dirty="0"/>
            </a:br>
            <a:r>
              <a:rPr lang="en-US" dirty="0"/>
              <a:t>and Analysis</a:t>
            </a:r>
            <a:br>
              <a:rPr lang="en-US" dirty="0"/>
            </a:br>
            <a:r>
              <a:rPr lang="en-US" dirty="0"/>
              <a:t>Module 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noAutofit/>
          </a:bodyPr>
          <a:lstStyle/>
          <a:p>
            <a:r>
              <a:rPr lang="en-US" b="1" dirty="0"/>
              <a:t>Bundling</a:t>
            </a:r>
          </a:p>
        </p:txBody>
      </p:sp>
      <p:sp>
        <p:nvSpPr>
          <p:cNvPr id="3" name="Content Placeholder 2"/>
          <p:cNvSpPr>
            <a:spLocks noGrp="1"/>
          </p:cNvSpPr>
          <p:nvPr>
            <p:ph idx="1"/>
          </p:nvPr>
        </p:nvSpPr>
        <p:spPr>
          <a:xfrm>
            <a:off x="1257300" y="2738438"/>
            <a:ext cx="15773400" cy="6527007"/>
          </a:xfrm>
        </p:spPr>
        <p:txBody>
          <a:bodyPr anchor="ctr">
            <a:normAutofit/>
          </a:bodyPr>
          <a:lstStyle/>
          <a:p>
            <a:pPr>
              <a:lnSpc>
                <a:spcPct val="125000"/>
              </a:lnSpc>
              <a:spcBef>
                <a:spcPts val="900"/>
              </a:spcBef>
            </a:pPr>
            <a:r>
              <a:rPr lang="en-US" sz="3900" dirty="0"/>
              <a:t>Bundling provides a customer with incentives when the business cross-sell or up-sell items.</a:t>
            </a:r>
          </a:p>
          <a:p>
            <a:pPr>
              <a:lnSpc>
                <a:spcPct val="125000"/>
              </a:lnSpc>
              <a:spcBef>
                <a:spcPts val="900"/>
              </a:spcBef>
            </a:pPr>
            <a:r>
              <a:rPr lang="en-US" sz="3900" dirty="0"/>
              <a:t>For example, offers free items or considerable discounts when a customer purchases a set of specific items together.</a:t>
            </a:r>
          </a:p>
          <a:p>
            <a:pPr>
              <a:lnSpc>
                <a:spcPct val="125000"/>
              </a:lnSpc>
              <a:spcBef>
                <a:spcPts val="900"/>
              </a:spcBef>
            </a:pPr>
            <a:r>
              <a:rPr lang="en-US" sz="3900" dirty="0"/>
              <a:t>Suppose A and B are two items.  We denote the bundle as (A U B). We hope the value of (A U B) is greater than the sum of the value of A and the value of B.  Value may be customer satisfaction or business revenue.</a:t>
            </a:r>
          </a:p>
        </p:txBody>
      </p:sp>
    </p:spTree>
    <p:extLst>
      <p:ext uri="{BB962C8B-B14F-4D97-AF65-F5344CB8AC3E}">
        <p14:creationId xmlns:p14="http://schemas.microsoft.com/office/powerpoint/2010/main" val="2946730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46452"/>
            <a:ext cx="15773400" cy="1988345"/>
          </a:xfrm>
        </p:spPr>
        <p:txBody>
          <a:bodyPr>
            <a:noAutofit/>
          </a:bodyPr>
          <a:lstStyle/>
          <a:p>
            <a:pPr algn="ctr"/>
            <a:r>
              <a:rPr lang="en-US" b="1" dirty="0"/>
              <a:t>Cross-Sell, Up-Sell, Bundle</a:t>
            </a:r>
          </a:p>
        </p:txBody>
      </p:sp>
      <p:pic>
        <p:nvPicPr>
          <p:cNvPr id="1028" name="Picture 4">
            <a:extLst>
              <a:ext uri="{FF2B5EF4-FFF2-40B4-BE49-F238E27FC236}">
                <a16:creationId xmlns:a16="http://schemas.microsoft.com/office/drawing/2014/main" id="{100DF798-E1EA-7A96-6075-FEC1CD6A3CB7}"/>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4400550" y="5836919"/>
            <a:ext cx="3429000" cy="3429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FD0D9263-8805-56FF-84FE-E9AAD0A86D60}"/>
              </a:ext>
            </a:extLst>
          </p:cNvPr>
          <p:cNvPicPr>
            <a:picLocks noChangeAspect="1"/>
          </p:cNvPicPr>
          <p:nvPr/>
        </p:nvPicPr>
        <p:blipFill>
          <a:blip r:embed="rId4"/>
          <a:stretch>
            <a:fillRect/>
          </a:stretch>
        </p:blipFill>
        <p:spPr>
          <a:xfrm>
            <a:off x="12801600" y="5836919"/>
            <a:ext cx="3429000" cy="3429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4" name="Arrow: Left-Right 13">
            <a:extLst>
              <a:ext uri="{FF2B5EF4-FFF2-40B4-BE49-F238E27FC236}">
                <a16:creationId xmlns:a16="http://schemas.microsoft.com/office/drawing/2014/main" id="{60522523-250F-B096-D813-6F7CA8C31329}"/>
              </a:ext>
            </a:extLst>
          </p:cNvPr>
          <p:cNvSpPr/>
          <p:nvPr/>
        </p:nvSpPr>
        <p:spPr>
          <a:xfrm>
            <a:off x="8115300" y="6728459"/>
            <a:ext cx="4114800" cy="1645920"/>
          </a:xfrm>
          <a:prstGeom prst="leftRight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Cross-Sell</a:t>
            </a:r>
          </a:p>
        </p:txBody>
      </p:sp>
      <p:pic>
        <p:nvPicPr>
          <p:cNvPr id="15" name="Picture 14">
            <a:extLst>
              <a:ext uri="{FF2B5EF4-FFF2-40B4-BE49-F238E27FC236}">
                <a16:creationId xmlns:a16="http://schemas.microsoft.com/office/drawing/2014/main" id="{912F11B4-B797-9773-B270-FB7F0D6E5362}"/>
              </a:ext>
            </a:extLst>
          </p:cNvPr>
          <p:cNvPicPr>
            <a:picLocks noChangeAspect="1"/>
          </p:cNvPicPr>
          <p:nvPr/>
        </p:nvPicPr>
        <p:blipFill>
          <a:blip r:embed="rId5"/>
          <a:stretch>
            <a:fillRect/>
          </a:stretch>
        </p:blipFill>
        <p:spPr>
          <a:xfrm>
            <a:off x="685800" y="757476"/>
            <a:ext cx="3429000" cy="3429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7" name="Arrow: Left 16">
            <a:extLst>
              <a:ext uri="{FF2B5EF4-FFF2-40B4-BE49-F238E27FC236}">
                <a16:creationId xmlns:a16="http://schemas.microsoft.com/office/drawing/2014/main" id="{7FCD352D-A97B-0A3E-1F56-E614F96896A1}"/>
              </a:ext>
            </a:extLst>
          </p:cNvPr>
          <p:cNvSpPr/>
          <p:nvPr/>
        </p:nvSpPr>
        <p:spPr>
          <a:xfrm rot="2686308">
            <a:off x="1399232" y="4745352"/>
            <a:ext cx="3017520" cy="1645920"/>
          </a:xfrm>
          <a:prstGeom prst="leftArrow">
            <a:avLst/>
          </a:prstGeom>
          <a:solidFill>
            <a:srgbClr val="00EA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Up-Sell</a:t>
            </a:r>
          </a:p>
        </p:txBody>
      </p:sp>
      <p:sp>
        <p:nvSpPr>
          <p:cNvPr id="18" name="TextBox 17">
            <a:extLst>
              <a:ext uri="{FF2B5EF4-FFF2-40B4-BE49-F238E27FC236}">
                <a16:creationId xmlns:a16="http://schemas.microsoft.com/office/drawing/2014/main" id="{0CD96996-9D3C-3CAA-C0EA-C7A5EFB1B2E8}"/>
              </a:ext>
            </a:extLst>
          </p:cNvPr>
          <p:cNvSpPr txBox="1"/>
          <p:nvPr/>
        </p:nvSpPr>
        <p:spPr>
          <a:xfrm>
            <a:off x="4114800" y="2529722"/>
            <a:ext cx="3590470" cy="584775"/>
          </a:xfrm>
          <a:prstGeom prst="rect">
            <a:avLst/>
          </a:prstGeom>
          <a:noFill/>
        </p:spPr>
        <p:txBody>
          <a:bodyPr wrap="none" rtlCol="0">
            <a:spAutoFit/>
          </a:bodyPr>
          <a:lstStyle/>
          <a:p>
            <a:r>
              <a:rPr lang="en-US" sz="3200" dirty="0">
                <a:latin typeface="Calibri" panose="020F0502020204030204" pitchFamily="34" charset="0"/>
                <a:ea typeface="Calibri" panose="020F0502020204030204" pitchFamily="34" charset="0"/>
                <a:cs typeface="Calibri" panose="020F0502020204030204" pitchFamily="34" charset="0"/>
              </a:rPr>
              <a:t>Soy Sauce Dispenser</a:t>
            </a:r>
          </a:p>
        </p:txBody>
      </p:sp>
      <p:sp>
        <p:nvSpPr>
          <p:cNvPr id="19" name="TextBox 18">
            <a:extLst>
              <a:ext uri="{FF2B5EF4-FFF2-40B4-BE49-F238E27FC236}">
                <a16:creationId xmlns:a16="http://schemas.microsoft.com/office/drawing/2014/main" id="{13C66D00-8C2B-3D5B-7FF3-C52C9FFBAF49}"/>
              </a:ext>
            </a:extLst>
          </p:cNvPr>
          <p:cNvSpPr txBox="1"/>
          <p:nvPr/>
        </p:nvSpPr>
        <p:spPr>
          <a:xfrm>
            <a:off x="4400551" y="5204282"/>
            <a:ext cx="4070345" cy="584775"/>
          </a:xfrm>
          <a:prstGeom prst="rect">
            <a:avLst/>
          </a:prstGeom>
          <a:noFill/>
        </p:spPr>
        <p:txBody>
          <a:bodyPr wrap="none" rtlCol="0">
            <a:spAutoFit/>
          </a:bodyPr>
          <a:lstStyle/>
          <a:p>
            <a:r>
              <a:rPr lang="en-US" sz="3200" dirty="0">
                <a:latin typeface="Calibri" panose="020F0502020204030204" pitchFamily="34" charset="0"/>
                <a:ea typeface="Calibri" panose="020F0502020204030204" pitchFamily="34" charset="0"/>
                <a:cs typeface="Calibri" panose="020F0502020204030204" pitchFamily="34" charset="0"/>
              </a:rPr>
              <a:t>Lee Kum Kee Soy Sauce</a:t>
            </a:r>
          </a:p>
        </p:txBody>
      </p:sp>
      <p:sp>
        <p:nvSpPr>
          <p:cNvPr id="20" name="TextBox 19">
            <a:extLst>
              <a:ext uri="{FF2B5EF4-FFF2-40B4-BE49-F238E27FC236}">
                <a16:creationId xmlns:a16="http://schemas.microsoft.com/office/drawing/2014/main" id="{342776A1-5567-5AB4-4B30-F16DCAA3B660}"/>
              </a:ext>
            </a:extLst>
          </p:cNvPr>
          <p:cNvSpPr txBox="1"/>
          <p:nvPr/>
        </p:nvSpPr>
        <p:spPr>
          <a:xfrm>
            <a:off x="12177344" y="5078772"/>
            <a:ext cx="4571060" cy="584775"/>
          </a:xfrm>
          <a:prstGeom prst="rect">
            <a:avLst/>
          </a:prstGeom>
          <a:noFill/>
        </p:spPr>
        <p:txBody>
          <a:bodyPr wrap="none" rtlCol="0">
            <a:spAutoFit/>
          </a:bodyPr>
          <a:lstStyle/>
          <a:p>
            <a:r>
              <a:rPr lang="en-US" sz="3200" dirty="0">
                <a:latin typeface="Calibri" panose="020F0502020204030204" pitchFamily="34" charset="0"/>
                <a:ea typeface="Calibri" panose="020F0502020204030204" pitchFamily="34" charset="0"/>
                <a:cs typeface="Calibri" panose="020F0502020204030204" pitchFamily="34" charset="0"/>
              </a:rPr>
              <a:t>Lee Kum Kee Oyster Sauce</a:t>
            </a:r>
          </a:p>
        </p:txBody>
      </p:sp>
      <p:sp>
        <p:nvSpPr>
          <p:cNvPr id="21" name="Plus Sign 20">
            <a:extLst>
              <a:ext uri="{FF2B5EF4-FFF2-40B4-BE49-F238E27FC236}">
                <a16:creationId xmlns:a16="http://schemas.microsoft.com/office/drawing/2014/main" id="{35BDF7BE-FE4E-90C8-8A72-867B92FD8B0F}"/>
              </a:ext>
            </a:extLst>
          </p:cNvPr>
          <p:cNvSpPr/>
          <p:nvPr/>
        </p:nvSpPr>
        <p:spPr>
          <a:xfrm>
            <a:off x="8265134" y="1722119"/>
            <a:ext cx="4114800" cy="4114800"/>
          </a:xfrm>
          <a:prstGeom prst="mathPlus">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 Bundle of</a:t>
            </a:r>
            <a:br>
              <a:rPr lang="en-US" dirty="0">
                <a:solidFill>
                  <a:schemeClr val="tx1"/>
                </a:solidFill>
              </a:rPr>
            </a:br>
            <a:r>
              <a:rPr lang="en-US" dirty="0">
                <a:solidFill>
                  <a:schemeClr val="tx1"/>
                </a:solidFill>
              </a:rPr>
              <a:t> Three Items</a:t>
            </a:r>
          </a:p>
        </p:txBody>
      </p:sp>
    </p:spTree>
    <p:extLst>
      <p:ext uri="{BB962C8B-B14F-4D97-AF65-F5344CB8AC3E}">
        <p14:creationId xmlns:p14="http://schemas.microsoft.com/office/powerpoint/2010/main" val="551189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DDE1F113-8337-348F-C0EC-2CB990B267F8}"/>
              </a:ext>
            </a:extLst>
          </p:cNvPr>
          <p:cNvGraphicFramePr/>
          <p:nvPr>
            <p:extLst>
              <p:ext uri="{D42A27DB-BD31-4B8C-83A1-F6EECF244321}">
                <p14:modId xmlns:p14="http://schemas.microsoft.com/office/powerpoint/2010/main" val="3393181264"/>
              </p:ext>
            </p:extLst>
          </p:nvPr>
        </p:nvGraphicFramePr>
        <p:xfrm>
          <a:off x="1257301" y="2355714"/>
          <a:ext cx="15987848" cy="7208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Oval 2">
            <a:extLst>
              <a:ext uri="{FF2B5EF4-FFF2-40B4-BE49-F238E27FC236}">
                <a16:creationId xmlns:a16="http://schemas.microsoft.com/office/drawing/2014/main" id="{5119B66C-2BE2-ABAB-10A6-BBE7A683E981}"/>
              </a:ext>
            </a:extLst>
          </p:cNvPr>
          <p:cNvSpPr/>
          <p:nvPr/>
        </p:nvSpPr>
        <p:spPr>
          <a:xfrm>
            <a:off x="1836965" y="4245474"/>
            <a:ext cx="6858000" cy="3429000"/>
          </a:xfrm>
          <a:prstGeom prst="ellips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4000"/>
              </a:lnSpc>
            </a:pPr>
            <a:r>
              <a:rPr lang="en-US" sz="4500" dirty="0">
                <a:solidFill>
                  <a:schemeClr val="tx1"/>
                </a:solidFill>
                <a:latin typeface="Calibri" panose="020F0502020204030204" pitchFamily="34" charset="0"/>
                <a:ea typeface="Calibri" panose="020F0502020204030204" pitchFamily="34" charset="0"/>
                <a:cs typeface="Calibri" panose="020F0502020204030204" pitchFamily="34" charset="0"/>
              </a:rPr>
              <a:t>How To Determine Items to Cross-Sell, Up-Sell, or Bundle?</a:t>
            </a:r>
          </a:p>
        </p:txBody>
      </p:sp>
      <p:sp>
        <p:nvSpPr>
          <p:cNvPr id="4" name="Oval 3">
            <a:extLst>
              <a:ext uri="{FF2B5EF4-FFF2-40B4-BE49-F238E27FC236}">
                <a16:creationId xmlns:a16="http://schemas.microsoft.com/office/drawing/2014/main" id="{1D168717-6F3A-923C-0381-195AF4B5C4C2}"/>
              </a:ext>
            </a:extLst>
          </p:cNvPr>
          <p:cNvSpPr/>
          <p:nvPr/>
        </p:nvSpPr>
        <p:spPr>
          <a:xfrm>
            <a:off x="9274628" y="4245474"/>
            <a:ext cx="6858000" cy="3429000"/>
          </a:xfrm>
          <a:prstGeom prst="ellipse">
            <a:avLst/>
          </a:prstGeom>
          <a:solidFill>
            <a:srgbClr val="00EA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4000"/>
              </a:lnSpc>
            </a:pPr>
            <a:r>
              <a:rPr lang="en-US" sz="4500" dirty="0">
                <a:solidFill>
                  <a:schemeClr val="tx1"/>
                </a:solidFill>
                <a:latin typeface="Calibri" panose="020F0502020204030204" pitchFamily="34" charset="0"/>
                <a:ea typeface="Calibri" panose="020F0502020204030204" pitchFamily="34" charset="0"/>
                <a:cs typeface="Calibri" panose="020F0502020204030204" pitchFamily="34" charset="0"/>
              </a:rPr>
              <a:t>Association Rules Can Help You Get the Answers!</a:t>
            </a:r>
          </a:p>
        </p:txBody>
      </p:sp>
      <p:sp>
        <p:nvSpPr>
          <p:cNvPr id="6" name="Title 1">
            <a:extLst>
              <a:ext uri="{FF2B5EF4-FFF2-40B4-BE49-F238E27FC236}">
                <a16:creationId xmlns:a16="http://schemas.microsoft.com/office/drawing/2014/main" id="{C89B01EA-9851-C6BF-9FEC-D695FB1231E2}"/>
              </a:ext>
            </a:extLst>
          </p:cNvPr>
          <p:cNvSpPr>
            <a:spLocks noGrp="1"/>
          </p:cNvSpPr>
          <p:nvPr>
            <p:ph type="title"/>
          </p:nvPr>
        </p:nvSpPr>
        <p:spPr>
          <a:xfrm>
            <a:off x="1257300" y="-46452"/>
            <a:ext cx="15773400" cy="1988345"/>
          </a:xfrm>
        </p:spPr>
        <p:txBody>
          <a:bodyPr>
            <a:noAutofit/>
          </a:bodyPr>
          <a:lstStyle/>
          <a:p>
            <a:pPr algn="ctr"/>
            <a:r>
              <a:rPr lang="en-US" b="1" dirty="0"/>
              <a:t>Address a Business Question</a:t>
            </a:r>
          </a:p>
        </p:txBody>
      </p:sp>
    </p:spTree>
    <p:extLst>
      <p:ext uri="{BB962C8B-B14F-4D97-AF65-F5344CB8AC3E}">
        <p14:creationId xmlns:p14="http://schemas.microsoft.com/office/powerpoint/2010/main" val="4035584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4" name="Picture 8" descr="The Bread and Butter band - Home | Facebook">
            <a:extLst>
              <a:ext uri="{FF2B5EF4-FFF2-40B4-BE49-F238E27FC236}">
                <a16:creationId xmlns:a16="http://schemas.microsoft.com/office/drawing/2014/main" id="{2CA2B535-0FE3-47BD-A755-E246C60C01BA}"/>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r="-1"/>
          <a:stretch/>
        </p:blipFill>
        <p:spPr bwMode="auto">
          <a:xfrm>
            <a:off x="11605425" y="2782825"/>
            <a:ext cx="6682584" cy="3076598"/>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4" descr="Cookies and Cream Ice Cream | Barefeet in the Kitchen">
            <a:extLst>
              <a:ext uri="{FF2B5EF4-FFF2-40B4-BE49-F238E27FC236}">
                <a16:creationId xmlns:a16="http://schemas.microsoft.com/office/drawing/2014/main" id="{DD3DFC7D-833C-4626-AEE3-0FBC12C0BAC5}"/>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r="-2"/>
          <a:stretch/>
        </p:blipFill>
        <p:spPr bwMode="auto">
          <a:xfrm>
            <a:off x="11605436" y="5859422"/>
            <a:ext cx="6682565" cy="3076598"/>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282374" y="0"/>
            <a:ext cx="15741396" cy="1969851"/>
          </a:xfrm>
        </p:spPr>
        <p:txBody>
          <a:bodyPr>
            <a:noAutofit/>
          </a:bodyPr>
          <a:lstStyle/>
          <a:p>
            <a:r>
              <a:rPr lang="en-US" b="1" dirty="0"/>
              <a:t>Market Baskets in Our Daily Lives</a:t>
            </a:r>
          </a:p>
        </p:txBody>
      </p:sp>
      <p:sp>
        <p:nvSpPr>
          <p:cNvPr id="3" name="Content Placeholder 2"/>
          <p:cNvSpPr>
            <a:spLocks noGrp="1"/>
          </p:cNvSpPr>
          <p:nvPr>
            <p:ph idx="1"/>
          </p:nvPr>
        </p:nvSpPr>
        <p:spPr>
          <a:xfrm>
            <a:off x="1282374" y="2782824"/>
            <a:ext cx="10698480" cy="6187821"/>
          </a:xfrm>
        </p:spPr>
        <p:txBody>
          <a:bodyPr anchor="ctr">
            <a:normAutofit fontScale="92500"/>
          </a:bodyPr>
          <a:lstStyle/>
          <a:p>
            <a:pPr>
              <a:lnSpc>
                <a:spcPct val="125000"/>
              </a:lnSpc>
              <a:spcBef>
                <a:spcPts val="900"/>
              </a:spcBef>
            </a:pPr>
            <a:r>
              <a:rPr lang="en-US" sz="4200" dirty="0"/>
              <a:t>How many items did you buy on your most recent grocery trip?</a:t>
            </a:r>
          </a:p>
          <a:p>
            <a:pPr>
              <a:lnSpc>
                <a:spcPct val="125000"/>
              </a:lnSpc>
              <a:spcBef>
                <a:spcPts val="900"/>
              </a:spcBef>
            </a:pPr>
            <a:r>
              <a:rPr lang="en-US" sz="4200" dirty="0"/>
              <a:t>Can you eat plain bread without butter or jam?</a:t>
            </a:r>
          </a:p>
          <a:p>
            <a:pPr>
              <a:lnSpc>
                <a:spcPct val="125000"/>
              </a:lnSpc>
              <a:spcBef>
                <a:spcPts val="900"/>
              </a:spcBef>
            </a:pPr>
            <a:r>
              <a:rPr lang="en-US" sz="4200" dirty="0"/>
              <a:t>Can you eat ice cream without cookies and syrup?</a:t>
            </a:r>
          </a:p>
        </p:txBody>
      </p:sp>
    </p:spTree>
    <p:extLst>
      <p:ext uri="{BB962C8B-B14F-4D97-AF65-F5344CB8AC3E}">
        <p14:creationId xmlns:p14="http://schemas.microsoft.com/office/powerpoint/2010/main" val="17717479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itle 1">
            <a:extLst>
              <a:ext uri="{FF2B5EF4-FFF2-40B4-BE49-F238E27FC236}">
                <a16:creationId xmlns:a16="http://schemas.microsoft.com/office/drawing/2014/main" id="{4201BE09-6437-8CAC-DA00-D42CB41E2B94}"/>
              </a:ext>
            </a:extLst>
          </p:cNvPr>
          <p:cNvSpPr>
            <a:spLocks noGrp="1"/>
          </p:cNvSpPr>
          <p:nvPr>
            <p:ph type="title"/>
          </p:nvPr>
        </p:nvSpPr>
        <p:spPr>
          <a:xfrm>
            <a:off x="1098551" y="161926"/>
            <a:ext cx="16084550" cy="1549400"/>
          </a:xfrm>
        </p:spPr>
        <p:txBody>
          <a:bodyPr anchor="ctr"/>
          <a:lstStyle/>
          <a:p>
            <a:r>
              <a:rPr lang="en-US" altLang="en-US" dirty="0"/>
              <a:t>=== In-Video Questions For Slide 13 ===</a:t>
            </a:r>
          </a:p>
        </p:txBody>
      </p:sp>
      <p:sp>
        <p:nvSpPr>
          <p:cNvPr id="2" name="Content Placeholder 1">
            <a:extLst>
              <a:ext uri="{FF2B5EF4-FFF2-40B4-BE49-F238E27FC236}">
                <a16:creationId xmlns:a16="http://schemas.microsoft.com/office/drawing/2014/main" id="{B13BD67C-224F-3925-73F1-3F67ABD61F50}"/>
              </a:ext>
            </a:extLst>
          </p:cNvPr>
          <p:cNvSpPr>
            <a:spLocks noGrp="1"/>
          </p:cNvSpPr>
          <p:nvPr>
            <p:ph idx="1"/>
          </p:nvPr>
        </p:nvSpPr>
        <p:spPr/>
        <p:txBody>
          <a:bodyPr anchor="ctr"/>
          <a:lstStyle/>
          <a:p>
            <a:pPr marL="742950" indent="-742950">
              <a:buFont typeface="+mj-lt"/>
              <a:buAutoNum type="arabicPeriod"/>
            </a:pPr>
            <a:r>
              <a:rPr lang="en-US" dirty="0"/>
              <a:t>What did you buy recently?</a:t>
            </a:r>
          </a:p>
          <a:p>
            <a:pPr marL="742950" indent="-742950">
              <a:buFont typeface="+mj-lt"/>
              <a:buAutoNum type="arabicPeriod"/>
            </a:pPr>
            <a:r>
              <a:rPr lang="en-US" dirty="0"/>
              <a:t>Did you simply buy one item?</a:t>
            </a:r>
          </a:p>
          <a:p>
            <a:pPr marL="742950" indent="-742950">
              <a:buFont typeface="+mj-lt"/>
              <a:buAutoNum type="arabicPeriod"/>
            </a:pPr>
            <a:r>
              <a:rPr lang="en-US" dirty="0"/>
              <a:t>Did you buy multiple items online just to get Free Shipping?</a:t>
            </a:r>
          </a:p>
        </p:txBody>
      </p:sp>
    </p:spTree>
    <p:extLst>
      <p:ext uri="{BB962C8B-B14F-4D97-AF65-F5344CB8AC3E}">
        <p14:creationId xmlns:p14="http://schemas.microsoft.com/office/powerpoint/2010/main" val="1592332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8" name="Picture 8" descr="How to Make Your Own Maple Syrup During a Pancake Emergency">
            <a:extLst>
              <a:ext uri="{FF2B5EF4-FFF2-40B4-BE49-F238E27FC236}">
                <a16:creationId xmlns:a16="http://schemas.microsoft.com/office/drawing/2014/main" id="{6E742412-E5A7-439A-9323-DDE23E74A629}"/>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478882" y="2136392"/>
            <a:ext cx="10053638" cy="6674645"/>
          </a:xfrm>
          <a:prstGeom prst="rect">
            <a:avLst/>
          </a:prstGeom>
          <a:extLst>
            <a:ext uri="{909E8E84-426E-40DD-AFC4-6F175D3DCCD1}">
              <a14:hiddenFill xmlns:a14="http://schemas.microsoft.com/office/drawing/2010/main">
                <a:solidFill>
                  <a:srgbClr val="FFFFFF"/>
                </a:solidFill>
              </a14:hiddenFill>
            </a:ext>
          </a:extLst>
        </p:spPr>
      </p:pic>
      <p:pic>
        <p:nvPicPr>
          <p:cNvPr id="5122" name="Picture 2" descr="New Study Finds Eggs Will Break Your Heart">
            <a:extLst>
              <a:ext uri="{FF2B5EF4-FFF2-40B4-BE49-F238E27FC236}">
                <a16:creationId xmlns:a16="http://schemas.microsoft.com/office/drawing/2014/main" id="{8CA29B98-EA7B-472F-8BB4-B53A020E023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2625389" y="2136392"/>
            <a:ext cx="3367088" cy="1854995"/>
          </a:xfrm>
          <a:prstGeom prst="rect">
            <a:avLst/>
          </a:prstGeom>
          <a:extLst>
            <a:ext uri="{909E8E84-426E-40DD-AFC4-6F175D3DCCD1}">
              <a14:hiddenFill xmlns:a14="http://schemas.microsoft.com/office/drawing/2010/main">
                <a:solidFill>
                  <a:srgbClr val="FFFFFF"/>
                </a:solidFill>
              </a14:hiddenFill>
            </a:ext>
          </a:extLst>
        </p:spPr>
      </p:pic>
      <p:pic>
        <p:nvPicPr>
          <p:cNvPr id="5126" name="Picture 6" descr="Butter - Wikipedia">
            <a:extLst>
              <a:ext uri="{FF2B5EF4-FFF2-40B4-BE49-F238E27FC236}">
                <a16:creationId xmlns:a16="http://schemas.microsoft.com/office/drawing/2014/main" id="{DE7082C2-C86F-4560-81A1-F1453FE886F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2625389" y="4084254"/>
            <a:ext cx="3367088" cy="2505075"/>
          </a:xfrm>
          <a:prstGeom prst="rect">
            <a:avLst/>
          </a:prstGeom>
          <a:extLst>
            <a:ext uri="{909E8E84-426E-40DD-AFC4-6F175D3DCCD1}">
              <a14:hiddenFill xmlns:a14="http://schemas.microsoft.com/office/drawing/2010/main">
                <a:solidFill>
                  <a:srgbClr val="FFFFFF"/>
                </a:solidFill>
              </a14:hiddenFill>
            </a:ext>
          </a:extLst>
        </p:spPr>
      </p:pic>
      <p:pic>
        <p:nvPicPr>
          <p:cNvPr id="5124" name="Picture 4" descr="What makes your white flour white?">
            <a:extLst>
              <a:ext uri="{FF2B5EF4-FFF2-40B4-BE49-F238E27FC236}">
                <a16:creationId xmlns:a16="http://schemas.microsoft.com/office/drawing/2014/main" id="{941F2809-9F47-4130-B6AB-0386352311E9}"/>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2625389" y="6679817"/>
            <a:ext cx="3367088" cy="2131220"/>
          </a:xfrm>
          <a:prstGeom prst="rect">
            <a:avLst/>
          </a:prstGeom>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257300" y="2"/>
            <a:ext cx="15773400" cy="1996440"/>
          </a:xfrm>
        </p:spPr>
        <p:txBody>
          <a:bodyPr vert="horz" wrap="square" lIns="137160" tIns="68580" rIns="137160" bIns="68580" numCol="1" rtlCol="0" anchor="ctr" anchorCtr="0" compatLnSpc="1">
            <a:prstTxWarp prst="textNoShape">
              <a:avLst/>
            </a:prstTxWarp>
            <a:normAutofit/>
          </a:bodyPr>
          <a:lstStyle/>
          <a:p>
            <a:pPr algn="ctr"/>
            <a:r>
              <a:rPr lang="en-US" b="1" dirty="0"/>
              <a:t>Making</a:t>
            </a:r>
            <a:r>
              <a:rPr lang="en-US" b="1" kern="1200" dirty="0">
                <a:latin typeface="+mj-lt"/>
                <a:ea typeface="+mj-ea"/>
                <a:cs typeface="+mj-cs"/>
              </a:rPr>
              <a:t> Pancake Breakfast </a:t>
            </a:r>
            <a:r>
              <a:rPr lang="en-US" b="1" dirty="0"/>
              <a:t>on Special Occasion</a:t>
            </a:r>
            <a:endParaRPr lang="en-US" b="1" kern="1200" dirty="0">
              <a:latin typeface="+mj-lt"/>
              <a:ea typeface="+mj-ea"/>
              <a:cs typeface="+mj-cs"/>
            </a:endParaRPr>
          </a:p>
        </p:txBody>
      </p:sp>
    </p:spTree>
    <p:extLst>
      <p:ext uri="{BB962C8B-B14F-4D97-AF65-F5344CB8AC3E}">
        <p14:creationId xmlns:p14="http://schemas.microsoft.com/office/powerpoint/2010/main" val="2044272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2"/>
            <a:ext cx="15773400" cy="2011680"/>
          </a:xfrm>
        </p:spPr>
        <p:txBody>
          <a:bodyPr vert="horz" wrap="square" lIns="137160" tIns="68580" rIns="137160" bIns="68580" numCol="1" rtlCol="0" anchor="ctr" anchorCtr="0" compatLnSpc="1">
            <a:prstTxWarp prst="textNoShape">
              <a:avLst/>
            </a:prstTxWarp>
            <a:normAutofit/>
          </a:bodyPr>
          <a:lstStyle/>
          <a:p>
            <a:pPr algn="ctr"/>
            <a:r>
              <a:rPr lang="en-US" b="1" kern="1200" dirty="0">
                <a:latin typeface="+mj-lt"/>
                <a:ea typeface="+mj-ea"/>
                <a:cs typeface="+mj-cs"/>
              </a:rPr>
              <a:t>Painting a Room for Someone Special</a:t>
            </a:r>
            <a:r>
              <a:rPr lang="en-US" b="1" kern="1200" dirty="0">
                <a:solidFill>
                  <a:schemeClr val="bg1"/>
                </a:solidFill>
                <a:latin typeface="+mj-lt"/>
                <a:ea typeface="+mj-ea"/>
                <a:cs typeface="+mj-cs"/>
              </a:rPr>
              <a:t> </a:t>
            </a:r>
            <a:r>
              <a:rPr lang="en-US" b="1" kern="1200" dirty="0">
                <a:solidFill>
                  <a:schemeClr val="tx1"/>
                </a:solidFill>
                <a:latin typeface="+mj-lt"/>
                <a:ea typeface="+mj-ea"/>
                <a:cs typeface="+mj-cs"/>
              </a:rPr>
              <a:t> </a:t>
            </a:r>
          </a:p>
        </p:txBody>
      </p:sp>
      <p:pic>
        <p:nvPicPr>
          <p:cNvPr id="10" name="Picture 6">
            <a:extLst>
              <a:ext uri="{FF2B5EF4-FFF2-40B4-BE49-F238E27FC236}">
                <a16:creationId xmlns:a16="http://schemas.microsoft.com/office/drawing/2014/main" id="{BEEB38C5-9DD3-4281-9544-572EE34A9A21}"/>
              </a:ext>
            </a:extLst>
          </p:cNvPr>
          <p:cNvPicPr>
            <a:picLocks noChangeAspect="1" noChangeArrowheads="1"/>
          </p:cNvPicPr>
          <p:nvPr/>
        </p:nvPicPr>
        <p:blipFill rotWithShape="1">
          <a:blip r:embed="rId3" cstate="hqprint">
            <a:alphaModFix/>
            <a:extLst>
              <a:ext uri="{28A0092B-C50C-407E-A947-70E740481C1C}">
                <a14:useLocalDpi xmlns:a14="http://schemas.microsoft.com/office/drawing/2010/main"/>
              </a:ext>
            </a:extLst>
          </a:blip>
          <a:srcRect b="-2"/>
          <a:stretch/>
        </p:blipFill>
        <p:spPr bwMode="auto">
          <a:xfrm>
            <a:off x="1257300" y="2280518"/>
            <a:ext cx="6177512" cy="6592020"/>
          </a:xfrm>
          <a:custGeom>
            <a:avLst/>
            <a:gdLst/>
            <a:ahLst/>
            <a:cxnLst/>
            <a:rect l="l" t="t" r="r" b="b"/>
            <a:pathLst>
              <a:path w="5190767" h="5530385">
                <a:moveTo>
                  <a:pt x="1986067" y="0"/>
                </a:moveTo>
                <a:cubicBezTo>
                  <a:pt x="3755974" y="0"/>
                  <a:pt x="5190767" y="1434794"/>
                  <a:pt x="5190767" y="3204701"/>
                </a:cubicBezTo>
                <a:cubicBezTo>
                  <a:pt x="5190767" y="4089655"/>
                  <a:pt x="4832069" y="4890830"/>
                  <a:pt x="4252132" y="5470767"/>
                </a:cubicBezTo>
                <a:lnTo>
                  <a:pt x="4186536" y="5530385"/>
                </a:lnTo>
                <a:lnTo>
                  <a:pt x="0" y="5530385"/>
                </a:lnTo>
                <a:lnTo>
                  <a:pt x="0" y="692598"/>
                </a:lnTo>
                <a:lnTo>
                  <a:pt x="194287" y="547313"/>
                </a:lnTo>
                <a:cubicBezTo>
                  <a:pt x="705761" y="201768"/>
                  <a:pt x="1322351" y="0"/>
                  <a:pt x="1986067" y="0"/>
                </a:cubicBezTo>
                <a:close/>
              </a:path>
            </a:pathLst>
          </a:custGeom>
          <a:extLst>
            <a:ext uri="{909E8E84-426E-40DD-AFC4-6F175D3DCCD1}">
              <a14:hiddenFill xmlns:a14="http://schemas.microsoft.com/office/drawing/2010/main">
                <a:solidFill>
                  <a:srgbClr val="FFFFFF"/>
                </a:solidFill>
              </a14:hiddenFill>
            </a:ext>
          </a:extLst>
        </p:spPr>
      </p:pic>
      <p:pic>
        <p:nvPicPr>
          <p:cNvPr id="12" name="Picture 8" descr="Drop Cloth | Plastic Drop Cloth | Clare">
            <a:extLst>
              <a:ext uri="{FF2B5EF4-FFF2-40B4-BE49-F238E27FC236}">
                <a16:creationId xmlns:a16="http://schemas.microsoft.com/office/drawing/2014/main" id="{FB75522F-3AB9-42AA-A4A5-115359AF9BEB}"/>
              </a:ext>
            </a:extLst>
          </p:cNvPr>
          <p:cNvPicPr>
            <a:picLocks noChangeAspect="1" noChangeArrowheads="1"/>
          </p:cNvPicPr>
          <p:nvPr/>
        </p:nvPicPr>
        <p:blipFill rotWithShape="1">
          <a:blip r:embed="rId4" cstate="hqprint">
            <a:alphaModFix/>
            <a:extLst>
              <a:ext uri="{28A0092B-C50C-407E-A947-70E740481C1C}">
                <a14:useLocalDpi xmlns:a14="http://schemas.microsoft.com/office/drawing/2010/main"/>
              </a:ext>
            </a:extLst>
          </a:blip>
          <a:srcRect/>
          <a:stretch/>
        </p:blipFill>
        <p:spPr bwMode="auto">
          <a:xfrm>
            <a:off x="10767360" y="2357396"/>
            <a:ext cx="6438123" cy="6540947"/>
          </a:xfrm>
          <a:custGeom>
            <a:avLst/>
            <a:gdLst/>
            <a:ahLst/>
            <a:cxnLst/>
            <a:rect l="l" t="t" r="r" b="b"/>
            <a:pathLst>
              <a:path w="4184139" h="4247004">
                <a:moveTo>
                  <a:pt x="807468" y="0"/>
                </a:moveTo>
                <a:lnTo>
                  <a:pt x="4068803" y="0"/>
                </a:lnTo>
                <a:lnTo>
                  <a:pt x="4162158" y="84846"/>
                </a:lnTo>
                <a:lnTo>
                  <a:pt x="4184139" y="109032"/>
                </a:lnTo>
                <a:lnTo>
                  <a:pt x="4184139" y="3508705"/>
                </a:lnTo>
                <a:lnTo>
                  <a:pt x="4162158" y="3532891"/>
                </a:lnTo>
                <a:cubicBezTo>
                  <a:pt x="3720942" y="3974107"/>
                  <a:pt x="3111408" y="4247004"/>
                  <a:pt x="2438135" y="4247004"/>
                </a:cubicBezTo>
                <a:cubicBezTo>
                  <a:pt x="1091590" y="4247004"/>
                  <a:pt x="0" y="3155414"/>
                  <a:pt x="0" y="1808869"/>
                </a:cubicBezTo>
                <a:cubicBezTo>
                  <a:pt x="0" y="1135596"/>
                  <a:pt x="272898" y="526062"/>
                  <a:pt x="714113" y="84846"/>
                </a:cubicBezTo>
                <a:close/>
              </a:path>
            </a:pathLst>
          </a:custGeom>
          <a:extLst>
            <a:ext uri="{909E8E84-426E-40DD-AFC4-6F175D3DCCD1}">
              <a14:hiddenFill xmlns:a14="http://schemas.microsoft.com/office/drawing/2010/main">
                <a:solidFill>
                  <a:srgbClr val="FFFFFF"/>
                </a:solidFill>
              </a14:hiddenFill>
            </a:ext>
          </a:extLst>
        </p:spPr>
      </p:pic>
      <p:pic>
        <p:nvPicPr>
          <p:cNvPr id="11" name="Picture 2" descr="House Paint | Interior &amp; Exterior Paint Colors | Dutch Boy">
            <a:extLst>
              <a:ext uri="{FF2B5EF4-FFF2-40B4-BE49-F238E27FC236}">
                <a16:creationId xmlns:a16="http://schemas.microsoft.com/office/drawing/2014/main" id="{C9409A6D-E12A-4BCC-8EA7-982363599DA7}"/>
              </a:ext>
            </a:extLst>
          </p:cNvPr>
          <p:cNvPicPr>
            <a:picLocks noChangeAspect="1" noChangeArrowheads="1"/>
          </p:cNvPicPr>
          <p:nvPr/>
        </p:nvPicPr>
        <p:blipFill rotWithShape="1">
          <a:blip r:embed="rId5" cstate="hqprint">
            <a:alphaModFix/>
            <a:extLst>
              <a:ext uri="{28A0092B-C50C-407E-A947-70E740481C1C}">
                <a14:useLocalDpi xmlns:a14="http://schemas.microsoft.com/office/drawing/2010/main"/>
              </a:ext>
            </a:extLst>
          </a:blip>
          <a:srcRect b="-3"/>
          <a:stretch/>
        </p:blipFill>
        <p:spPr bwMode="auto">
          <a:xfrm>
            <a:off x="6818991" y="2348789"/>
            <a:ext cx="6551610" cy="5230679"/>
          </a:xfrm>
          <a:custGeom>
            <a:avLst/>
            <a:gdLst/>
            <a:ahLst/>
            <a:cxnLst/>
            <a:rect l="l" t="t" r="r" b="b"/>
            <a:pathLst>
              <a:path w="4215670" h="3381796">
                <a:moveTo>
                  <a:pt x="431362" y="0"/>
                </a:moveTo>
                <a:lnTo>
                  <a:pt x="3784309" y="0"/>
                </a:lnTo>
                <a:lnTo>
                  <a:pt x="3855685" y="95451"/>
                </a:lnTo>
                <a:cubicBezTo>
                  <a:pt x="4082961" y="431863"/>
                  <a:pt x="4215670" y="837414"/>
                  <a:pt x="4215670" y="1273961"/>
                </a:cubicBezTo>
                <a:cubicBezTo>
                  <a:pt x="4215670" y="2438087"/>
                  <a:pt x="3271960" y="3381796"/>
                  <a:pt x="2107836" y="3381796"/>
                </a:cubicBezTo>
                <a:cubicBezTo>
                  <a:pt x="943711" y="3381796"/>
                  <a:pt x="0" y="2438087"/>
                  <a:pt x="0" y="1273961"/>
                </a:cubicBezTo>
                <a:cubicBezTo>
                  <a:pt x="0" y="837414"/>
                  <a:pt x="132710" y="431863"/>
                  <a:pt x="359986" y="95451"/>
                </a:cubicBezTo>
                <a:close/>
              </a:path>
            </a:pathLst>
          </a:cu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239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93657" y="6285446"/>
            <a:ext cx="9601200" cy="2743200"/>
          </a:xfrm>
        </p:spPr>
        <p:txBody>
          <a:bodyPr vert="horz" wrap="square" lIns="137160" tIns="68580" rIns="137160" bIns="68580" numCol="1" rtlCol="0" anchor="ctr" anchorCtr="0" compatLnSpc="1">
            <a:prstTxWarp prst="textNoShape">
              <a:avLst/>
            </a:prstTxWarp>
            <a:normAutofit/>
          </a:bodyPr>
          <a:lstStyle/>
          <a:p>
            <a:pPr algn="ctr"/>
            <a:r>
              <a:rPr lang="en-US" b="1" kern="1200" dirty="0">
                <a:latin typeface="+mj-lt"/>
                <a:ea typeface="+mj-ea"/>
                <a:cs typeface="+mj-cs"/>
              </a:rPr>
              <a:t>Build Your Personal Investment Portfolio</a:t>
            </a:r>
          </a:p>
        </p:txBody>
      </p:sp>
      <p:pic>
        <p:nvPicPr>
          <p:cNvPr id="5124" name="Picture 4" descr="Image result for stock market">
            <a:extLst>
              <a:ext uri="{FF2B5EF4-FFF2-40B4-BE49-F238E27FC236}">
                <a16:creationId xmlns:a16="http://schemas.microsoft.com/office/drawing/2014/main" id="{D2129952-413B-4DBF-87F3-C64F032ED6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888" r="15890"/>
          <a:stretch/>
        </p:blipFill>
        <p:spPr bwMode="auto">
          <a:xfrm>
            <a:off x="728446" y="571817"/>
            <a:ext cx="5988686" cy="438912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treasury bills">
            <a:extLst>
              <a:ext uri="{FF2B5EF4-FFF2-40B4-BE49-F238E27FC236}">
                <a16:creationId xmlns:a16="http://schemas.microsoft.com/office/drawing/2014/main" id="{58E78931-09E0-427F-9A1D-36BEACEF87F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3672" r="2" b="22449"/>
          <a:stretch/>
        </p:blipFill>
        <p:spPr bwMode="auto">
          <a:xfrm>
            <a:off x="6981444" y="571817"/>
            <a:ext cx="10530144" cy="438912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E38C6FFE-9773-4FCE-A398-98A71404644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949" r="31199" b="2"/>
          <a:stretch/>
        </p:blipFill>
        <p:spPr bwMode="auto">
          <a:xfrm>
            <a:off x="728446" y="5109684"/>
            <a:ext cx="6032948" cy="4389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8157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Business Benefits of Knowing Associations</a:t>
            </a:r>
            <a:r>
              <a:rPr lang="en-US" b="1" dirty="0">
                <a:solidFill>
                  <a:schemeClr val="bg1"/>
                </a:solidFill>
              </a:rPr>
              <a:t>  </a:t>
            </a:r>
          </a:p>
        </p:txBody>
      </p:sp>
      <p:sp>
        <p:nvSpPr>
          <p:cNvPr id="3" name="Content Placeholder 2"/>
          <p:cNvSpPr>
            <a:spLocks noGrp="1"/>
          </p:cNvSpPr>
          <p:nvPr>
            <p:ph idx="1"/>
          </p:nvPr>
        </p:nvSpPr>
        <p:spPr>
          <a:xfrm>
            <a:off x="1257300" y="2738438"/>
            <a:ext cx="15773400" cy="1222553"/>
          </a:xfrm>
        </p:spPr>
        <p:txBody>
          <a:bodyPr anchor="ctr">
            <a:normAutofit/>
          </a:bodyPr>
          <a:lstStyle/>
          <a:p>
            <a:pPr marL="0" indent="0" algn="ctr">
              <a:buNone/>
            </a:pPr>
            <a:r>
              <a:rPr lang="en-US" sz="3900" dirty="0"/>
              <a:t>Credible Associations Enable Cross-Sell, Up-Sell, and Bundling</a:t>
            </a:r>
          </a:p>
        </p:txBody>
      </p:sp>
      <p:graphicFrame>
        <p:nvGraphicFramePr>
          <p:cNvPr id="5" name="Diagram 4">
            <a:extLst>
              <a:ext uri="{FF2B5EF4-FFF2-40B4-BE49-F238E27FC236}">
                <a16:creationId xmlns:a16="http://schemas.microsoft.com/office/drawing/2014/main" id="{12C9CD1B-9B25-4C25-930E-60782EF6E9CD}"/>
              </a:ext>
            </a:extLst>
          </p:cNvPr>
          <p:cNvGraphicFramePr/>
          <p:nvPr/>
        </p:nvGraphicFramePr>
        <p:xfrm>
          <a:off x="1782536" y="3960991"/>
          <a:ext cx="14722929" cy="53044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9955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F33CE27-7CDF-6C4D-736F-BD49DA842DD4}"/>
              </a:ext>
            </a:extLst>
          </p:cNvPr>
          <p:cNvSpPr/>
          <p:nvPr/>
        </p:nvSpPr>
        <p:spPr>
          <a:xfrm>
            <a:off x="1828800" y="1485900"/>
            <a:ext cx="14630400" cy="7315200"/>
          </a:xfrm>
          <a:prstGeom prst="roundRect">
            <a:avLst/>
          </a:prstGeom>
          <a:noFill/>
          <a:ln w="76200"/>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5000"/>
              </a:lnSpc>
              <a:spcBef>
                <a:spcPts val="0"/>
              </a:spcBef>
              <a:spcAft>
                <a:spcPts val="600"/>
              </a:spcAft>
            </a:pPr>
            <a:r>
              <a:rPr lang="en-US" altLang="en-US" sz="7200" b="1" dirty="0">
                <a:solidFill>
                  <a:schemeClr val="tx1"/>
                </a:solidFill>
              </a:rPr>
              <a:t>Where are The</a:t>
            </a:r>
            <a:br>
              <a:rPr lang="en-US" altLang="en-US" sz="7200" b="1" dirty="0">
                <a:solidFill>
                  <a:schemeClr val="tx1"/>
                </a:solidFill>
              </a:rPr>
            </a:br>
            <a:r>
              <a:rPr lang="en-US" altLang="en-US" sz="7200" b="1" dirty="0">
                <a:solidFill>
                  <a:schemeClr val="tx1"/>
                </a:solidFill>
              </a:rPr>
              <a:t>Market Baskets?</a:t>
            </a:r>
            <a:endParaRPr lang="en-US" sz="7200" b="1" dirty="0">
              <a:solidFill>
                <a:schemeClr val="tx1"/>
              </a:solidFill>
            </a:endParaRPr>
          </a:p>
        </p:txBody>
      </p:sp>
    </p:spTree>
    <p:extLst>
      <p:ext uri="{BB962C8B-B14F-4D97-AF65-F5344CB8AC3E}">
        <p14:creationId xmlns:p14="http://schemas.microsoft.com/office/powerpoint/2010/main" val="1957042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2807F-AA75-8289-ABFC-30F1E44E67A4}"/>
              </a:ext>
            </a:extLst>
          </p:cNvPr>
          <p:cNvSpPr>
            <a:spLocks noGrp="1"/>
          </p:cNvSpPr>
          <p:nvPr>
            <p:ph type="ctrTitle"/>
          </p:nvPr>
        </p:nvSpPr>
        <p:spPr>
          <a:xfrm>
            <a:off x="2644777" y="1970688"/>
            <a:ext cx="12998450" cy="3383280"/>
          </a:xfrm>
        </p:spPr>
        <p:txBody>
          <a:bodyPr anchor="ctr"/>
          <a:lstStyle/>
          <a:p>
            <a:pPr fontAlgn="auto">
              <a:spcAft>
                <a:spcPts val="0"/>
              </a:spcAft>
              <a:defRPr/>
            </a:pPr>
            <a:r>
              <a:rPr lang="en-US" dirty="0"/>
              <a:t>Market Basket Analysis </a:t>
            </a:r>
          </a:p>
        </p:txBody>
      </p:sp>
      <p:sp>
        <p:nvSpPr>
          <p:cNvPr id="5" name="Subtitle 2">
            <a:extLst>
              <a:ext uri="{FF2B5EF4-FFF2-40B4-BE49-F238E27FC236}">
                <a16:creationId xmlns:a16="http://schemas.microsoft.com/office/drawing/2014/main" id="{F8D98C00-A4C6-CB4F-5DA6-D829864C98F9}"/>
              </a:ext>
            </a:extLst>
          </p:cNvPr>
          <p:cNvSpPr txBox="1">
            <a:spLocks/>
          </p:cNvSpPr>
          <p:nvPr/>
        </p:nvSpPr>
        <p:spPr bwMode="auto">
          <a:xfrm>
            <a:off x="2644775" y="5426734"/>
            <a:ext cx="12998450" cy="1280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lvl1pPr marL="0" indent="0" algn="ctr" defTabSz="1828800" rtl="0" eaLnBrk="1" fontAlgn="base" latinLnBrk="0" hangingPunct="1">
              <a:spcBef>
                <a:spcPts val="600"/>
              </a:spcBef>
              <a:spcAft>
                <a:spcPct val="0"/>
              </a:spcAft>
              <a:buClr>
                <a:schemeClr val="accent1">
                  <a:lumMod val="60000"/>
                  <a:lumOff val="40000"/>
                </a:schemeClr>
              </a:buClr>
              <a:buSzPct val="110000"/>
              <a:buFont typeface="Wingdings 2" pitchFamily="18" charset="2"/>
              <a:buNone/>
              <a:defRPr sz="3600" kern="1200">
                <a:solidFill>
                  <a:schemeClr val="tx1"/>
                </a:solidFill>
                <a:latin typeface="+mn-lt"/>
                <a:ea typeface="+mn-ea"/>
                <a:cs typeface="+mn-cs"/>
              </a:defRPr>
            </a:lvl1pPr>
            <a:lvl2pPr marL="914400" indent="0" algn="ctr" rtl="0" fontAlgn="base">
              <a:spcBef>
                <a:spcPts val="1200"/>
              </a:spcBef>
              <a:spcAft>
                <a:spcPct val="0"/>
              </a:spcAft>
              <a:buClr>
                <a:srgbClr val="808080"/>
              </a:buClr>
              <a:buSzPct val="100000"/>
              <a:buFont typeface="Wingdings 2" pitchFamily="2" charset="2"/>
              <a:buNone/>
              <a:defRPr sz="4400" kern="120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2pPr>
            <a:lvl3pPr marL="1828800" indent="0" algn="ctr" rtl="0" fontAlgn="base">
              <a:spcBef>
                <a:spcPts val="1200"/>
              </a:spcBef>
              <a:spcAft>
                <a:spcPct val="0"/>
              </a:spcAft>
              <a:buClr>
                <a:srgbClr val="969696"/>
              </a:buClr>
              <a:buSzPct val="100000"/>
              <a:buFont typeface="Wingdings 2" pitchFamily="2" charset="2"/>
              <a:buNone/>
              <a:defRPr sz="4000" kern="120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3pPr>
            <a:lvl4pPr marL="2743200" indent="0" algn="ctr" rtl="0" fontAlgn="base">
              <a:spcBef>
                <a:spcPts val="1200"/>
              </a:spcBef>
              <a:spcAft>
                <a:spcPct val="0"/>
              </a:spcAft>
              <a:buClr>
                <a:srgbClr val="F8BC65"/>
              </a:buClr>
              <a:buSzPct val="100000"/>
              <a:buFont typeface="Wingdings 2" pitchFamily="2" charset="2"/>
              <a:buNone/>
              <a:defRPr kern="120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4pPr>
            <a:lvl5pPr marL="3657600" indent="0" algn="ctr" rtl="0" fontAlgn="base">
              <a:spcBef>
                <a:spcPts val="1200"/>
              </a:spcBef>
              <a:spcAft>
                <a:spcPct val="0"/>
              </a:spcAft>
              <a:buClr>
                <a:srgbClr val="FBD299"/>
              </a:buClr>
              <a:buSzPct val="100000"/>
              <a:buFont typeface="Wingdings 2" pitchFamily="2" charset="2"/>
              <a:buNone/>
              <a:defRPr kern="120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5pPr>
            <a:lvl6pPr marL="4572000" indent="0" algn="ctr" defTabSz="1828800" rtl="0" eaLnBrk="1" latinLnBrk="0" hangingPunct="1">
              <a:spcBef>
                <a:spcPct val="20000"/>
              </a:spcBef>
              <a:buClr>
                <a:schemeClr val="accent2"/>
              </a:buClr>
              <a:buSzPct val="110000"/>
              <a:buFont typeface="Wingdings 2" pitchFamily="18" charset="2"/>
              <a:buNone/>
              <a:defRPr lang="en-US" sz="3600" kern="1200">
                <a:solidFill>
                  <a:schemeClr val="tx1">
                    <a:tint val="75000"/>
                  </a:schemeClr>
                </a:solidFill>
                <a:latin typeface="+mn-lt"/>
                <a:ea typeface="+mn-ea"/>
                <a:cs typeface="+mn-cs"/>
              </a:defRPr>
            </a:lvl6pPr>
            <a:lvl7pPr marL="5486400" indent="0" algn="ctr" defTabSz="1828800" rtl="0" eaLnBrk="1" latinLnBrk="0" hangingPunct="1">
              <a:spcBef>
                <a:spcPct val="20000"/>
              </a:spcBef>
              <a:buClr>
                <a:schemeClr val="accent1">
                  <a:lumMod val="60000"/>
                  <a:lumOff val="40000"/>
                </a:schemeClr>
              </a:buClr>
              <a:buSzPct val="110000"/>
              <a:buFont typeface="Wingdings 2" pitchFamily="18" charset="2"/>
              <a:buNone/>
              <a:defRPr lang="en-US" sz="3600" kern="1200">
                <a:solidFill>
                  <a:schemeClr val="tx1">
                    <a:tint val="75000"/>
                  </a:schemeClr>
                </a:solidFill>
                <a:latin typeface="+mn-lt"/>
                <a:ea typeface="+mn-ea"/>
                <a:cs typeface="+mn-cs"/>
              </a:defRPr>
            </a:lvl7pPr>
            <a:lvl8pPr marL="6400800" indent="0" algn="ctr" defTabSz="1828800" rtl="0" eaLnBrk="1" latinLnBrk="0" hangingPunct="1">
              <a:spcBef>
                <a:spcPct val="20000"/>
              </a:spcBef>
              <a:buClr>
                <a:schemeClr val="accent2"/>
              </a:buClr>
              <a:buSzPct val="110000"/>
              <a:buFont typeface="Wingdings 2" pitchFamily="18" charset="2"/>
              <a:buNone/>
              <a:defRPr lang="en-US" sz="3600" kern="1200">
                <a:solidFill>
                  <a:schemeClr val="tx1">
                    <a:tint val="75000"/>
                  </a:schemeClr>
                </a:solidFill>
                <a:latin typeface="+mn-lt"/>
                <a:ea typeface="+mn-ea"/>
                <a:cs typeface="+mn-cs"/>
              </a:defRPr>
            </a:lvl8pPr>
            <a:lvl9pPr marL="7315200" indent="0" algn="ctr" defTabSz="1828800" rtl="0" eaLnBrk="1" latinLnBrk="0" hangingPunct="1">
              <a:spcBef>
                <a:spcPct val="20000"/>
              </a:spcBef>
              <a:buClr>
                <a:schemeClr val="accent1">
                  <a:lumMod val="60000"/>
                  <a:lumOff val="40000"/>
                </a:schemeClr>
              </a:buClr>
              <a:buSzPct val="110000"/>
              <a:buFont typeface="Wingdings 2" pitchFamily="18" charset="2"/>
              <a:buNone/>
              <a:defRPr lang="en-US" sz="3600" kern="1200">
                <a:solidFill>
                  <a:schemeClr val="tx1">
                    <a:tint val="75000"/>
                  </a:schemeClr>
                </a:solidFill>
                <a:latin typeface="+mn-lt"/>
                <a:ea typeface="+mn-ea"/>
                <a:cs typeface="+mn-cs"/>
              </a:defRPr>
            </a:lvl9pPr>
          </a:lstStyle>
          <a:p>
            <a:pPr fontAlgn="auto">
              <a:spcAft>
                <a:spcPts val="0"/>
              </a:spcAft>
              <a:defRPr/>
            </a:pPr>
            <a:r>
              <a:rPr lang="en-US" dirty="0"/>
              <a:t>Mr. Ming-Long Lam</a:t>
            </a:r>
            <a:br>
              <a:rPr lang="en-US" dirty="0"/>
            </a:br>
            <a:r>
              <a:rPr lang="en-US" sz="3200" i="1" dirty="0"/>
              <a:t>Ph.D. in Statistics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Market Basket Data Source</a:t>
            </a:r>
            <a:endParaRPr lang="en-US" b="1" dirty="0">
              <a:solidFill>
                <a:schemeClr val="bg1"/>
              </a:solidFill>
            </a:endParaRPr>
          </a:p>
        </p:txBody>
      </p:sp>
      <p:sp>
        <p:nvSpPr>
          <p:cNvPr id="3" name="Content Placeholder 2"/>
          <p:cNvSpPr>
            <a:spLocks noGrp="1"/>
          </p:cNvSpPr>
          <p:nvPr>
            <p:ph idx="1"/>
          </p:nvPr>
        </p:nvSpPr>
        <p:spPr/>
        <p:txBody>
          <a:bodyPr anchor="ctr">
            <a:noAutofit/>
          </a:bodyPr>
          <a:lstStyle/>
          <a:p>
            <a:pPr>
              <a:lnSpc>
                <a:spcPct val="125000"/>
              </a:lnSpc>
              <a:spcBef>
                <a:spcPts val="900"/>
              </a:spcBef>
            </a:pPr>
            <a:r>
              <a:rPr lang="en-US" sz="3900" dirty="0"/>
              <a:t>Provided by Point-of-sale transaction processing systems</a:t>
            </a:r>
          </a:p>
          <a:p>
            <a:pPr lvl="1">
              <a:lnSpc>
                <a:spcPct val="125000"/>
              </a:lnSpc>
              <a:spcBef>
                <a:spcPts val="900"/>
              </a:spcBef>
              <a:buFont typeface="Wingdings" panose="05000000000000000000" pitchFamily="2" charset="2"/>
              <a:buChar char="§"/>
            </a:pPr>
            <a:r>
              <a:rPr lang="en-US" sz="3300" dirty="0"/>
              <a:t>Brick-and-Mortar Stores</a:t>
            </a:r>
          </a:p>
          <a:p>
            <a:pPr lvl="1">
              <a:lnSpc>
                <a:spcPct val="125000"/>
              </a:lnSpc>
              <a:spcBef>
                <a:spcPts val="900"/>
              </a:spcBef>
              <a:buFont typeface="Wingdings" panose="05000000000000000000" pitchFamily="2" charset="2"/>
              <a:buChar char="§"/>
            </a:pPr>
            <a:r>
              <a:rPr lang="en-US" sz="3300" dirty="0"/>
              <a:t>Online e-Commerce</a:t>
            </a:r>
          </a:p>
          <a:p>
            <a:pPr lvl="1">
              <a:lnSpc>
                <a:spcPct val="125000"/>
              </a:lnSpc>
              <a:spcBef>
                <a:spcPts val="900"/>
              </a:spcBef>
              <a:buFont typeface="Wingdings" panose="05000000000000000000" pitchFamily="2" charset="2"/>
              <a:buChar char="§"/>
            </a:pPr>
            <a:r>
              <a:rPr lang="en-US" sz="3300" dirty="0"/>
              <a:t>Call-In Phone Order</a:t>
            </a:r>
          </a:p>
          <a:p>
            <a:pPr lvl="1">
              <a:lnSpc>
                <a:spcPct val="125000"/>
              </a:lnSpc>
              <a:spcBef>
                <a:spcPts val="900"/>
              </a:spcBef>
              <a:buFont typeface="Wingdings" panose="05000000000000000000" pitchFamily="2" charset="2"/>
              <a:buChar char="§"/>
            </a:pPr>
            <a:r>
              <a:rPr lang="en-US" sz="3300" dirty="0"/>
              <a:t>Mail Order</a:t>
            </a:r>
          </a:p>
        </p:txBody>
      </p:sp>
      <p:pic>
        <p:nvPicPr>
          <p:cNvPr id="5" name="Picture 4">
            <a:extLst>
              <a:ext uri="{FF2B5EF4-FFF2-40B4-BE49-F238E27FC236}">
                <a16:creationId xmlns:a16="http://schemas.microsoft.com/office/drawing/2014/main" id="{D8CC7A9F-FF5A-B6DB-BD71-DDC8D6EB9EFE}"/>
              </a:ext>
            </a:extLst>
          </p:cNvPr>
          <p:cNvPicPr>
            <a:picLocks/>
          </p:cNvPicPr>
          <p:nvPr/>
        </p:nvPicPr>
        <p:blipFill>
          <a:blip r:embed="rId3"/>
          <a:stretch>
            <a:fillRect/>
          </a:stretch>
        </p:blipFill>
        <p:spPr>
          <a:xfrm>
            <a:off x="13432791" y="2455593"/>
            <a:ext cx="4114800" cy="25374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a:extLst>
              <a:ext uri="{FF2B5EF4-FFF2-40B4-BE49-F238E27FC236}">
                <a16:creationId xmlns:a16="http://schemas.microsoft.com/office/drawing/2014/main" id="{569019C3-E48A-5DB7-3A80-1B66E00F6081}"/>
              </a:ext>
            </a:extLst>
          </p:cNvPr>
          <p:cNvPicPr>
            <a:picLocks noChangeAspect="1"/>
          </p:cNvPicPr>
          <p:nvPr/>
        </p:nvPicPr>
        <p:blipFill>
          <a:blip r:embed="rId4"/>
          <a:stretch>
            <a:fillRect/>
          </a:stretch>
        </p:blipFill>
        <p:spPr>
          <a:xfrm>
            <a:off x="13578707" y="6664761"/>
            <a:ext cx="4114800" cy="254087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a:extLst>
              <a:ext uri="{FF2B5EF4-FFF2-40B4-BE49-F238E27FC236}">
                <a16:creationId xmlns:a16="http://schemas.microsoft.com/office/drawing/2014/main" id="{4C091257-DBA6-8AEC-A5F6-EAD216E7492B}"/>
              </a:ext>
            </a:extLst>
          </p:cNvPr>
          <p:cNvPicPr>
            <a:picLocks/>
          </p:cNvPicPr>
          <p:nvPr/>
        </p:nvPicPr>
        <p:blipFill>
          <a:blip r:embed="rId5"/>
          <a:stretch>
            <a:fillRect/>
          </a:stretch>
        </p:blipFill>
        <p:spPr>
          <a:xfrm>
            <a:off x="9317991" y="4860638"/>
            <a:ext cx="4114800" cy="25374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3C7B741B-B781-D8DA-7163-BBFA63ADD85A}"/>
              </a:ext>
            </a:extLst>
          </p:cNvPr>
          <p:cNvPicPr>
            <a:picLocks/>
          </p:cNvPicPr>
          <p:nvPr/>
        </p:nvPicPr>
        <p:blipFill>
          <a:blip r:embed="rId6"/>
          <a:stretch>
            <a:fillRect/>
          </a:stretch>
        </p:blipFill>
        <p:spPr>
          <a:xfrm>
            <a:off x="5130234" y="6717066"/>
            <a:ext cx="4114800" cy="25374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30452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Observations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chor="ctr">
                <a:noAutofit/>
              </a:bodyPr>
              <a:lstStyle/>
              <a:p>
                <a:pPr>
                  <a:lnSpc>
                    <a:spcPct val="135000"/>
                  </a:lnSpc>
                  <a:spcBef>
                    <a:spcPts val="900"/>
                  </a:spcBef>
                </a:pPr>
                <a:r>
                  <a:rPr lang="en-US" sz="3900" dirty="0"/>
                  <a:t>The universal set of items is </a:t>
                </a:r>
                <a14:m>
                  <m:oMath xmlns:m="http://schemas.openxmlformats.org/officeDocument/2006/math">
                    <m:r>
                      <a:rPr lang="en-US" sz="3900" i="1">
                        <a:latin typeface="Cambria Math" panose="02040503050406030204" pitchFamily="18" charset="0"/>
                      </a:rPr>
                      <m:t>𝐼</m:t>
                    </m:r>
                    <m:r>
                      <a:rPr lang="en-US" sz="3900" i="1">
                        <a:latin typeface="Cambria Math" panose="02040503050406030204" pitchFamily="18" charset="0"/>
                      </a:rPr>
                      <m:t>=</m:t>
                    </m:r>
                    <m:d>
                      <m:dPr>
                        <m:begChr m:val="{"/>
                        <m:endChr m:val="}"/>
                        <m:ctrlPr>
                          <a:rPr lang="en-US" sz="3900" i="1">
                            <a:latin typeface="Cambria Math" panose="02040503050406030204" pitchFamily="18" charset="0"/>
                          </a:rPr>
                        </m:ctrlPr>
                      </m:dPr>
                      <m:e>
                        <m:sSub>
                          <m:sSubPr>
                            <m:ctrlPr>
                              <a:rPr lang="en-US" sz="3900" i="1">
                                <a:latin typeface="Cambria Math" panose="02040503050406030204" pitchFamily="18" charset="0"/>
                              </a:rPr>
                            </m:ctrlPr>
                          </m:sSubPr>
                          <m:e>
                            <m:r>
                              <a:rPr lang="en-US" sz="3900" i="1">
                                <a:latin typeface="Cambria Math" panose="02040503050406030204" pitchFamily="18" charset="0"/>
                              </a:rPr>
                              <m:t>𝑖</m:t>
                            </m:r>
                          </m:e>
                          <m:sub>
                            <m:r>
                              <a:rPr lang="en-US" sz="3900" i="1">
                                <a:latin typeface="Cambria Math" panose="02040503050406030204" pitchFamily="18" charset="0"/>
                              </a:rPr>
                              <m:t>1</m:t>
                            </m:r>
                          </m:sub>
                        </m:sSub>
                        <m:r>
                          <a:rPr lang="en-US" sz="3900" i="1">
                            <a:latin typeface="Cambria Math" panose="02040503050406030204" pitchFamily="18" charset="0"/>
                          </a:rPr>
                          <m:t>,…,</m:t>
                        </m:r>
                        <m:sSub>
                          <m:sSubPr>
                            <m:ctrlPr>
                              <a:rPr lang="en-US" sz="3900" i="1">
                                <a:latin typeface="Cambria Math" panose="02040503050406030204" pitchFamily="18" charset="0"/>
                              </a:rPr>
                            </m:ctrlPr>
                          </m:sSubPr>
                          <m:e>
                            <m:r>
                              <a:rPr lang="en-US" sz="3900" i="1">
                                <a:latin typeface="Cambria Math" panose="02040503050406030204" pitchFamily="18" charset="0"/>
                              </a:rPr>
                              <m:t>𝑖</m:t>
                            </m:r>
                          </m:e>
                          <m:sub>
                            <m:r>
                              <a:rPr lang="en-US" sz="3900" i="1">
                                <a:latin typeface="Cambria Math" panose="02040503050406030204" pitchFamily="18" charset="0"/>
                              </a:rPr>
                              <m:t>𝑚</m:t>
                            </m:r>
                          </m:sub>
                        </m:sSub>
                        <m:r>
                          <a:rPr lang="en-US" sz="3900" i="1">
                            <a:latin typeface="Cambria Math" panose="02040503050406030204" pitchFamily="18" charset="0"/>
                          </a:rPr>
                          <m:t> </m:t>
                        </m:r>
                      </m:e>
                    </m:d>
                  </m:oMath>
                </a14:m>
                <a:endParaRPr lang="en-US" sz="3900" dirty="0"/>
              </a:p>
              <a:p>
                <a:pPr lvl="1">
                  <a:lnSpc>
                    <a:spcPct val="135000"/>
                  </a:lnSpc>
                  <a:spcBef>
                    <a:spcPts val="900"/>
                  </a:spcBef>
                  <a:buFont typeface="Wingdings" panose="05000000000000000000" pitchFamily="2" charset="2"/>
                  <a:buChar char="§"/>
                </a:pPr>
                <a:r>
                  <a:rPr lang="en-US" sz="3300" dirty="0"/>
                  <a:t>Since the data only captured items sold within a fixed period, the universal set does not necessarily represent all items carried by the merchant.</a:t>
                </a:r>
              </a:p>
              <a:p>
                <a:pPr lvl="1">
                  <a:lnSpc>
                    <a:spcPct val="135000"/>
                  </a:lnSpc>
                  <a:spcBef>
                    <a:spcPts val="900"/>
                  </a:spcBef>
                  <a:buFont typeface="Wingdings" panose="05000000000000000000" pitchFamily="2" charset="2"/>
                  <a:buChar char="§"/>
                </a:pPr>
                <a:r>
                  <a:rPr lang="en-US" sz="3300" dirty="0"/>
                  <a:t>That is simply the complete list of unique items in the transaction data</a:t>
                </a:r>
              </a:p>
              <a:p>
                <a:pPr lvl="1">
                  <a:lnSpc>
                    <a:spcPct val="135000"/>
                  </a:lnSpc>
                  <a:spcBef>
                    <a:spcPts val="900"/>
                  </a:spcBef>
                  <a:buFont typeface="Wingdings" panose="05000000000000000000" pitchFamily="2" charset="2"/>
                  <a:buChar char="§"/>
                </a:pPr>
                <a:r>
                  <a:rPr lang="en-US" sz="3300" dirty="0"/>
                  <a:t>The integer </a:t>
                </a:r>
                <a14:m>
                  <m:oMath xmlns:m="http://schemas.openxmlformats.org/officeDocument/2006/math">
                    <m:r>
                      <a:rPr lang="en-US" sz="3300" i="1" dirty="0">
                        <a:latin typeface="Cambria Math" panose="02040503050406030204" pitchFamily="18" charset="0"/>
                      </a:rPr>
                      <m:t>𝑚</m:t>
                    </m:r>
                    <m:r>
                      <a:rPr lang="en-US" sz="3300" i="1" dirty="0">
                        <a:latin typeface="Cambria Math" panose="02040503050406030204" pitchFamily="18" charset="0"/>
                      </a:rPr>
                      <m:t>&gt;0</m:t>
                    </m:r>
                  </m:oMath>
                </a14:m>
                <a:r>
                  <a:rPr lang="en-US" sz="3300" dirty="0"/>
                  <a:t> is the number of items in the universal set.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61"/>
                </a:stretch>
              </a:blipFill>
            </p:spPr>
            <p:txBody>
              <a:bodyPr/>
              <a:lstStyle/>
              <a:p>
                <a:r>
                  <a:rPr lang="en-US">
                    <a:noFill/>
                  </a:rPr>
                  <a:t> </a:t>
                </a:r>
              </a:p>
            </p:txBody>
          </p:sp>
        </mc:Fallback>
      </mc:AlternateContent>
    </p:spTree>
    <p:extLst>
      <p:ext uri="{BB962C8B-B14F-4D97-AF65-F5344CB8AC3E}">
        <p14:creationId xmlns:p14="http://schemas.microsoft.com/office/powerpoint/2010/main" val="3868717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Observations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chor="ctr">
                <a:noAutofit/>
              </a:bodyPr>
              <a:lstStyle/>
              <a:p>
                <a:pPr>
                  <a:lnSpc>
                    <a:spcPct val="135000"/>
                  </a:lnSpc>
                  <a:spcBef>
                    <a:spcPts val="900"/>
                  </a:spcBef>
                </a:pPr>
                <a:r>
                  <a:rPr lang="en-US" sz="3900" dirty="0"/>
                  <a:t>A transaction </a:t>
                </a:r>
                <a:r>
                  <a:rPr lang="en-US" sz="3900" i="1" dirty="0">
                    <a:latin typeface="Times New Roman" panose="02020603050405020304" pitchFamily="18" charset="0"/>
                    <a:cs typeface="Times New Roman" panose="02020603050405020304" pitchFamily="18" charset="0"/>
                  </a:rPr>
                  <a:t>t</a:t>
                </a:r>
                <a:r>
                  <a:rPr lang="en-US" sz="3900" dirty="0"/>
                  <a:t> </a:t>
                </a:r>
              </a:p>
              <a:p>
                <a:pPr lvl="1">
                  <a:lnSpc>
                    <a:spcPct val="135000"/>
                  </a:lnSpc>
                  <a:spcBef>
                    <a:spcPts val="900"/>
                  </a:spcBef>
                </a:pPr>
                <a:r>
                  <a:rPr lang="en-US" sz="3300" dirty="0"/>
                  <a:t>It is a collection of items.  Technically, </a:t>
                </a:r>
                <a14:m>
                  <m:oMath xmlns:m="http://schemas.openxmlformats.org/officeDocument/2006/math">
                    <m:r>
                      <a:rPr lang="en-US" sz="3300" i="1">
                        <a:latin typeface="Cambria Math" panose="02040503050406030204" pitchFamily="18" charset="0"/>
                      </a:rPr>
                      <m:t>𝑡</m:t>
                    </m:r>
                    <m:r>
                      <a:rPr lang="en-US" sz="3300" i="1">
                        <a:latin typeface="Cambria Math" panose="02040503050406030204" pitchFamily="18" charset="0"/>
                        <a:ea typeface="Cambria Math" panose="02040503050406030204" pitchFamily="18" charset="0"/>
                      </a:rPr>
                      <m:t>⊆</m:t>
                    </m:r>
                    <m:r>
                      <a:rPr lang="en-US" sz="3300" i="1">
                        <a:latin typeface="Cambria Math" panose="02040503050406030204" pitchFamily="18" charset="0"/>
                        <a:ea typeface="Cambria Math" panose="02040503050406030204" pitchFamily="18" charset="0"/>
                      </a:rPr>
                      <m:t>𝐼</m:t>
                    </m:r>
                  </m:oMath>
                </a14:m>
                <a:r>
                  <a:rPr lang="en-US" sz="3300" dirty="0"/>
                  <a:t> (</a:t>
                </a:r>
                <a:r>
                  <a:rPr lang="en-US" sz="3300" i="1" dirty="0">
                    <a:latin typeface="Times New Roman" panose="02020603050405020304" pitchFamily="18" charset="0"/>
                    <a:cs typeface="Times New Roman" panose="02020603050405020304" pitchFamily="18" charset="0"/>
                  </a:rPr>
                  <a:t>t</a:t>
                </a:r>
                <a:r>
                  <a:rPr lang="en-US" sz="3300" dirty="0"/>
                  <a:t> is a subset of </a:t>
                </a:r>
                <a:r>
                  <a:rPr lang="en-US" sz="3300" i="1" dirty="0">
                    <a:latin typeface="Times New Roman" panose="02020603050405020304" pitchFamily="18" charset="0"/>
                    <a:cs typeface="Times New Roman" panose="02020603050405020304" pitchFamily="18" charset="0"/>
                  </a:rPr>
                  <a:t>I</a:t>
                </a:r>
                <a:r>
                  <a:rPr lang="en-US" sz="3300" dirty="0"/>
                  <a:t>).</a:t>
                </a:r>
              </a:p>
              <a:p>
                <a:pPr lvl="1">
                  <a:lnSpc>
                    <a:spcPct val="135000"/>
                  </a:lnSpc>
                  <a:spcBef>
                    <a:spcPts val="900"/>
                  </a:spcBef>
                </a:pPr>
                <a:r>
                  <a:rPr lang="en-US" sz="3300" dirty="0"/>
                  <a:t>Although a transaction is always timestamped, the sequence of the items appearing in the transaction is not used in the discovery.</a:t>
                </a:r>
              </a:p>
              <a:p>
                <a:pPr lvl="1">
                  <a:lnSpc>
                    <a:spcPct val="135000"/>
                  </a:lnSpc>
                  <a:spcBef>
                    <a:spcPts val="900"/>
                  </a:spcBef>
                </a:pPr>
                <a:r>
                  <a:rPr lang="en-US" sz="3300" dirty="0"/>
                  <a:t>Usually, the transactions are initiated by totally separate customers.</a:t>
                </a:r>
              </a:p>
              <a:p>
                <a:pPr lvl="1">
                  <a:lnSpc>
                    <a:spcPct val="135000"/>
                  </a:lnSpc>
                  <a:spcBef>
                    <a:spcPts val="900"/>
                  </a:spcBef>
                </a:pPr>
                <a:r>
                  <a:rPr lang="en-US" sz="3300" dirty="0"/>
                  <a:t>In some cases, a customer may create multiple transactions within a very short timeframe (e.g., purchase on behalf of others, return immediately to purchase some other items).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61" r="-303"/>
                </a:stretch>
              </a:blipFill>
            </p:spPr>
            <p:txBody>
              <a:bodyPr/>
              <a:lstStyle/>
              <a:p>
                <a:r>
                  <a:rPr lang="en-US">
                    <a:noFill/>
                  </a:rPr>
                  <a:t> </a:t>
                </a:r>
              </a:p>
            </p:txBody>
          </p:sp>
        </mc:Fallback>
      </mc:AlternateContent>
    </p:spTree>
    <p:extLst>
      <p:ext uri="{BB962C8B-B14F-4D97-AF65-F5344CB8AC3E}">
        <p14:creationId xmlns:p14="http://schemas.microsoft.com/office/powerpoint/2010/main" val="2649144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Observations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chor="ctr">
                <a:noAutofit/>
              </a:bodyPr>
              <a:lstStyle/>
              <a:p>
                <a:pPr>
                  <a:lnSpc>
                    <a:spcPct val="135000"/>
                  </a:lnSpc>
                  <a:spcBef>
                    <a:spcPts val="900"/>
                  </a:spcBef>
                </a:pPr>
                <a:r>
                  <a:rPr lang="en-US" sz="3900" dirty="0"/>
                  <a:t>The transaction data </a:t>
                </a:r>
                <a14:m>
                  <m:oMath xmlns:m="http://schemas.openxmlformats.org/officeDocument/2006/math">
                    <m:r>
                      <a:rPr lang="en-US" sz="3900" i="1" dirty="0">
                        <a:latin typeface="Cambria Math" panose="02040503050406030204" pitchFamily="18" charset="0"/>
                      </a:rPr>
                      <m:t>𝑇</m:t>
                    </m:r>
                  </m:oMath>
                </a14:m>
                <a:r>
                  <a:rPr lang="en-US" sz="3900" dirty="0"/>
                  <a:t> </a:t>
                </a:r>
              </a:p>
              <a:p>
                <a:pPr lvl="1">
                  <a:lnSpc>
                    <a:spcPct val="135000"/>
                  </a:lnSpc>
                  <a:spcBef>
                    <a:spcPts val="900"/>
                  </a:spcBef>
                  <a:buFont typeface="Wingdings" panose="05000000000000000000" pitchFamily="2" charset="2"/>
                  <a:buChar char="§"/>
                </a:pPr>
                <a:r>
                  <a:rPr lang="en-US" sz="3300" dirty="0"/>
                  <a:t>It is the collection of transactions, i.e., </a:t>
                </a:r>
                <a14:m>
                  <m:oMath xmlns:m="http://schemas.openxmlformats.org/officeDocument/2006/math">
                    <m:r>
                      <a:rPr lang="en-US" sz="3300" i="1">
                        <a:latin typeface="Cambria Math" panose="02040503050406030204" pitchFamily="18" charset="0"/>
                      </a:rPr>
                      <m:t>𝑇</m:t>
                    </m:r>
                    <m:r>
                      <a:rPr lang="en-US" sz="3300" i="1">
                        <a:latin typeface="Cambria Math" panose="02040503050406030204" pitchFamily="18" charset="0"/>
                      </a:rPr>
                      <m:t>={</m:t>
                    </m:r>
                    <m:sSub>
                      <m:sSubPr>
                        <m:ctrlPr>
                          <a:rPr lang="en-US" sz="3300" i="1">
                            <a:latin typeface="Cambria Math" panose="02040503050406030204" pitchFamily="18" charset="0"/>
                          </a:rPr>
                        </m:ctrlPr>
                      </m:sSubPr>
                      <m:e>
                        <m:r>
                          <a:rPr lang="en-US" sz="3300" i="1">
                            <a:latin typeface="Cambria Math" panose="02040503050406030204" pitchFamily="18" charset="0"/>
                          </a:rPr>
                          <m:t>𝑡</m:t>
                        </m:r>
                      </m:e>
                      <m:sub>
                        <m:r>
                          <a:rPr lang="en-US" sz="3300" i="1">
                            <a:latin typeface="Cambria Math" panose="02040503050406030204" pitchFamily="18" charset="0"/>
                          </a:rPr>
                          <m:t>1</m:t>
                        </m:r>
                      </m:sub>
                    </m:sSub>
                    <m:r>
                      <a:rPr lang="en-US" sz="3300" i="1">
                        <a:latin typeface="Cambria Math" panose="02040503050406030204" pitchFamily="18" charset="0"/>
                      </a:rPr>
                      <m:t>,…,</m:t>
                    </m:r>
                    <m:sSub>
                      <m:sSubPr>
                        <m:ctrlPr>
                          <a:rPr lang="en-US" sz="3300" i="1">
                            <a:latin typeface="Cambria Math" panose="02040503050406030204" pitchFamily="18" charset="0"/>
                          </a:rPr>
                        </m:ctrlPr>
                      </m:sSubPr>
                      <m:e>
                        <m:r>
                          <a:rPr lang="en-US" sz="3300" i="1">
                            <a:latin typeface="Cambria Math" panose="02040503050406030204" pitchFamily="18" charset="0"/>
                          </a:rPr>
                          <m:t>𝑡</m:t>
                        </m:r>
                      </m:e>
                      <m:sub>
                        <m:r>
                          <a:rPr lang="en-US" sz="3300" i="1">
                            <a:latin typeface="Cambria Math" panose="02040503050406030204" pitchFamily="18" charset="0"/>
                          </a:rPr>
                          <m:t>𝑛</m:t>
                        </m:r>
                      </m:sub>
                    </m:sSub>
                    <m:r>
                      <a:rPr lang="en-US" sz="3300" i="1">
                        <a:latin typeface="Cambria Math" panose="02040503050406030204" pitchFamily="18" charset="0"/>
                      </a:rPr>
                      <m:t>}</m:t>
                    </m:r>
                  </m:oMath>
                </a14:m>
                <a:r>
                  <a:rPr lang="en-US" sz="3300" dirty="0"/>
                  <a:t>.</a:t>
                </a:r>
              </a:p>
              <a:p>
                <a:pPr lvl="1">
                  <a:lnSpc>
                    <a:spcPct val="135000"/>
                  </a:lnSpc>
                  <a:spcBef>
                    <a:spcPts val="900"/>
                  </a:spcBef>
                  <a:buFont typeface="Wingdings" panose="05000000000000000000" pitchFamily="2" charset="2"/>
                  <a:buChar char="§"/>
                </a:pPr>
                <a:r>
                  <a:rPr lang="en-US" sz="3300" dirty="0"/>
                  <a:t>Usually, </a:t>
                </a:r>
                <a14:m>
                  <m:oMath xmlns:m="http://schemas.openxmlformats.org/officeDocument/2006/math">
                    <m:r>
                      <a:rPr lang="en-US" sz="3300" i="1" dirty="0">
                        <a:latin typeface="Cambria Math" panose="02040503050406030204" pitchFamily="18" charset="0"/>
                        <a:cs typeface="Times New Roman" panose="02020603050405020304" pitchFamily="18" charset="0"/>
                      </a:rPr>
                      <m:t>𝑛</m:t>
                    </m:r>
                    <m:r>
                      <a:rPr lang="en-US" sz="3300" i="1" dirty="0">
                        <a:latin typeface="Cambria Math" panose="02040503050406030204" pitchFamily="18" charset="0"/>
                        <a:ea typeface="Cambria Math" panose="02040503050406030204" pitchFamily="18" charset="0"/>
                        <a:cs typeface="Times New Roman" panose="02020603050405020304" pitchFamily="18" charset="0"/>
                      </a:rPr>
                      <m:t>≥1</m:t>
                    </m:r>
                  </m:oMath>
                </a14:m>
                <a:r>
                  <a:rPr lang="en-US" sz="3300" dirty="0"/>
                  <a:t> is the number of transactions.</a:t>
                </a:r>
              </a:p>
              <a:p>
                <a:pPr lvl="1">
                  <a:lnSpc>
                    <a:spcPct val="135000"/>
                  </a:lnSpc>
                  <a:spcBef>
                    <a:spcPts val="900"/>
                  </a:spcBef>
                  <a:buFont typeface="Wingdings" panose="05000000000000000000" pitchFamily="2" charset="2"/>
                  <a:buChar char="§"/>
                </a:pPr>
                <a:r>
                  <a:rPr lang="en-US" sz="3300" dirty="0"/>
                  <a:t>Each transaction is identified by some unique markers (e.g.,  customer name, invoice number, etc.)</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61" r="-568"/>
                </a:stretch>
              </a:blipFill>
            </p:spPr>
            <p:txBody>
              <a:bodyPr/>
              <a:lstStyle/>
              <a:p>
                <a:r>
                  <a:rPr lang="en-US">
                    <a:noFill/>
                  </a:rPr>
                  <a:t> </a:t>
                </a:r>
              </a:p>
            </p:txBody>
          </p:sp>
        </mc:Fallback>
      </mc:AlternateContent>
      <p:pic>
        <p:nvPicPr>
          <p:cNvPr id="4098" name="Picture 2" descr="No Time? — Sharleen Hoar, Ph.D.">
            <a:extLst>
              <a:ext uri="{FF2B5EF4-FFF2-40B4-BE49-F238E27FC236}">
                <a16:creationId xmlns:a16="http://schemas.microsoft.com/office/drawing/2014/main" id="{22D753B5-3057-4F55-84B9-F30A111F823B}"/>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4287500" y="2301204"/>
            <a:ext cx="274320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84374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Observations</a:t>
            </a:r>
          </a:p>
        </p:txBody>
      </p:sp>
      <p:sp>
        <p:nvSpPr>
          <p:cNvPr id="3" name="Content Placeholder 2"/>
          <p:cNvSpPr>
            <a:spLocks noGrp="1"/>
          </p:cNvSpPr>
          <p:nvPr>
            <p:ph idx="1"/>
          </p:nvPr>
        </p:nvSpPr>
        <p:spPr/>
        <p:txBody>
          <a:bodyPr anchor="ctr">
            <a:noAutofit/>
          </a:bodyPr>
          <a:lstStyle/>
          <a:p>
            <a:pPr>
              <a:lnSpc>
                <a:spcPct val="135000"/>
              </a:lnSpc>
              <a:spcBef>
                <a:spcPts val="900"/>
              </a:spcBef>
            </a:pPr>
            <a:r>
              <a:rPr lang="en-US" sz="3900" dirty="0"/>
              <a:t>Duplicated items in a transaction</a:t>
            </a:r>
          </a:p>
          <a:p>
            <a:pPr lvl="1">
              <a:lnSpc>
                <a:spcPct val="135000"/>
              </a:lnSpc>
              <a:spcBef>
                <a:spcPts val="900"/>
              </a:spcBef>
              <a:buFont typeface="Wingdings" panose="05000000000000000000" pitchFamily="2" charset="2"/>
              <a:buChar char="§"/>
            </a:pPr>
            <a:r>
              <a:rPr lang="en-US" sz="3300" dirty="0"/>
              <a:t>Although it is common to purchase multiple quantities of the same item in a transaction, the quantities are not used for association discovery.</a:t>
            </a:r>
          </a:p>
          <a:p>
            <a:pPr lvl="1">
              <a:lnSpc>
                <a:spcPct val="135000"/>
              </a:lnSpc>
              <a:spcBef>
                <a:spcPts val="900"/>
              </a:spcBef>
              <a:buFont typeface="Wingdings" panose="05000000000000000000" pitchFamily="2" charset="2"/>
              <a:buChar char="§"/>
            </a:pPr>
            <a:r>
              <a:rPr lang="en-US" sz="3300" dirty="0"/>
              <a:t>Remember!  The association rule only needs to know if the item is in the transaction or not.  It does not matter how many times the item is in the transaction.</a:t>
            </a:r>
          </a:p>
          <a:p>
            <a:pPr lvl="1">
              <a:lnSpc>
                <a:spcPct val="135000"/>
              </a:lnSpc>
              <a:spcBef>
                <a:spcPts val="900"/>
              </a:spcBef>
              <a:buFont typeface="Wingdings" panose="05000000000000000000" pitchFamily="2" charset="2"/>
              <a:buChar char="§"/>
            </a:pPr>
            <a:r>
              <a:rPr lang="en-US" sz="3300" dirty="0"/>
              <a:t>Therefore, buying ten boxes of cereals with identical Universal Product Codes (UPC) is the same as one box of that cereal for the purpose of discovering association rules.</a:t>
            </a:r>
          </a:p>
        </p:txBody>
      </p:sp>
    </p:spTree>
    <p:extLst>
      <p:ext uri="{BB962C8B-B14F-4D97-AF65-F5344CB8AC3E}">
        <p14:creationId xmlns:p14="http://schemas.microsoft.com/office/powerpoint/2010/main" val="24832239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Only Need To Know Two Things</a:t>
            </a:r>
          </a:p>
        </p:txBody>
      </p:sp>
      <p:sp>
        <p:nvSpPr>
          <p:cNvPr id="3" name="Content Placeholder 2"/>
          <p:cNvSpPr>
            <a:spLocks noGrp="1"/>
          </p:cNvSpPr>
          <p:nvPr>
            <p:ph idx="1"/>
          </p:nvPr>
        </p:nvSpPr>
        <p:spPr/>
        <p:txBody>
          <a:bodyPr anchor="ctr">
            <a:noAutofit/>
          </a:bodyPr>
          <a:lstStyle/>
          <a:p>
            <a:pPr marL="771525" indent="-771525">
              <a:lnSpc>
                <a:spcPct val="135000"/>
              </a:lnSpc>
              <a:spcBef>
                <a:spcPts val="900"/>
              </a:spcBef>
              <a:buFont typeface="+mj-lt"/>
              <a:buAutoNum type="arabicPeriod"/>
            </a:pPr>
            <a:r>
              <a:rPr lang="en-US" sz="3900" dirty="0"/>
              <a:t>We need a feature to uniquely identify the transactions.</a:t>
            </a:r>
          </a:p>
          <a:p>
            <a:pPr lvl="1">
              <a:lnSpc>
                <a:spcPct val="135000"/>
              </a:lnSpc>
              <a:spcBef>
                <a:spcPts val="900"/>
              </a:spcBef>
              <a:buFont typeface="Wingdings" panose="05000000000000000000" pitchFamily="2" charset="2"/>
              <a:buChar char="§"/>
            </a:pPr>
            <a:r>
              <a:rPr lang="en-US" sz="3300" dirty="0"/>
              <a:t>Customer name, invoice number, or the timestamp when a transaction is initiated. </a:t>
            </a:r>
          </a:p>
          <a:p>
            <a:pPr marL="771525" indent="-771525">
              <a:lnSpc>
                <a:spcPct val="135000"/>
              </a:lnSpc>
              <a:spcBef>
                <a:spcPts val="900"/>
              </a:spcBef>
              <a:buFont typeface="+mj-lt"/>
              <a:buAutoNum type="arabicPeriod"/>
            </a:pPr>
            <a:r>
              <a:rPr lang="en-US" sz="3900" dirty="0"/>
              <a:t>We need a feature to uniquely identify the items.</a:t>
            </a:r>
          </a:p>
          <a:p>
            <a:pPr lvl="1">
              <a:lnSpc>
                <a:spcPct val="135000"/>
              </a:lnSpc>
              <a:spcBef>
                <a:spcPts val="900"/>
              </a:spcBef>
              <a:buFont typeface="Wingdings" panose="05000000000000000000" pitchFamily="2" charset="2"/>
              <a:buChar char="§"/>
            </a:pPr>
            <a:r>
              <a:rPr lang="en-US" sz="3300" dirty="0"/>
              <a:t>Internal Stock Keeping Unit (SKU), Universal Product Code (UPC), or item descriptions. </a:t>
            </a:r>
          </a:p>
          <a:p>
            <a:pPr marL="771525" indent="-771525">
              <a:lnSpc>
                <a:spcPct val="135000"/>
              </a:lnSpc>
              <a:spcBef>
                <a:spcPts val="900"/>
              </a:spcBef>
              <a:buFont typeface="+mj-lt"/>
              <a:buAutoNum type="arabicPeriod"/>
            </a:pPr>
            <a:r>
              <a:rPr lang="en-US" sz="3900" dirty="0"/>
              <a:t>The discovery process will use these two features as categorical variables. </a:t>
            </a:r>
          </a:p>
        </p:txBody>
      </p:sp>
    </p:spTree>
    <p:extLst>
      <p:ext uri="{BB962C8B-B14F-4D97-AF65-F5344CB8AC3E}">
        <p14:creationId xmlns:p14="http://schemas.microsoft.com/office/powerpoint/2010/main" val="6552881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Transaction Data Structure </a:t>
            </a:r>
          </a:p>
        </p:txBody>
      </p:sp>
      <p:sp>
        <p:nvSpPr>
          <p:cNvPr id="3" name="Content Placeholder 2"/>
          <p:cNvSpPr>
            <a:spLocks noGrp="1"/>
          </p:cNvSpPr>
          <p:nvPr>
            <p:ph idx="1"/>
          </p:nvPr>
        </p:nvSpPr>
        <p:spPr>
          <a:xfrm>
            <a:off x="2118198" y="2399907"/>
            <a:ext cx="6858000" cy="6858000"/>
          </a:xfrm>
        </p:spPr>
        <p:txBody>
          <a:bodyPr anchor="ctr">
            <a:normAutofit/>
          </a:bodyPr>
          <a:lstStyle/>
          <a:p>
            <a:pPr marL="784225" indent="-771525">
              <a:lnSpc>
                <a:spcPct val="125000"/>
              </a:lnSpc>
              <a:spcBef>
                <a:spcPts val="900"/>
              </a:spcBef>
              <a:buFont typeface="+mj-lt"/>
              <a:buAutoNum type="arabicPeriod"/>
            </a:pPr>
            <a:r>
              <a:rPr lang="en-US" sz="4700" dirty="0"/>
              <a:t>Sale Receipt format</a:t>
            </a:r>
          </a:p>
          <a:p>
            <a:pPr marL="784225" indent="-771525">
              <a:lnSpc>
                <a:spcPct val="125000"/>
              </a:lnSpc>
              <a:spcBef>
                <a:spcPts val="900"/>
              </a:spcBef>
              <a:buFont typeface="+mj-lt"/>
              <a:buAutoNum type="arabicPeriod"/>
            </a:pPr>
            <a:r>
              <a:rPr lang="en-US" sz="4700" dirty="0"/>
              <a:t>Item List format</a:t>
            </a:r>
          </a:p>
          <a:p>
            <a:pPr marL="784225" indent="-771525">
              <a:lnSpc>
                <a:spcPct val="125000"/>
              </a:lnSpc>
              <a:spcBef>
                <a:spcPts val="900"/>
              </a:spcBef>
              <a:buFont typeface="+mj-lt"/>
              <a:buAutoNum type="arabicPeriod"/>
            </a:pPr>
            <a:r>
              <a:rPr lang="en-US" sz="4700" dirty="0"/>
              <a:t>Item Indicator format</a:t>
            </a:r>
          </a:p>
        </p:txBody>
      </p:sp>
      <p:pic>
        <p:nvPicPr>
          <p:cNvPr id="5122" name="Picture 2" descr="Grocery Store Receipts ... Really? | Earl Pitts">
            <a:extLst>
              <a:ext uri="{FF2B5EF4-FFF2-40B4-BE49-F238E27FC236}">
                <a16:creationId xmlns:a16="http://schemas.microsoft.com/office/drawing/2014/main" id="{86B2BEF5-8304-4F4C-B331-F344A60C3EA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542774" y="2163178"/>
            <a:ext cx="5972175" cy="6700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76196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Sale Receipt Format</a:t>
            </a:r>
          </a:p>
        </p:txBody>
      </p:sp>
      <p:sp>
        <p:nvSpPr>
          <p:cNvPr id="3" name="Content Placeholder 2"/>
          <p:cNvSpPr>
            <a:spLocks noGrp="1"/>
          </p:cNvSpPr>
          <p:nvPr>
            <p:ph idx="1"/>
          </p:nvPr>
        </p:nvSpPr>
        <p:spPr>
          <a:xfrm>
            <a:off x="1257300" y="2392370"/>
            <a:ext cx="12344400" cy="6858000"/>
          </a:xfrm>
        </p:spPr>
        <p:txBody>
          <a:bodyPr anchor="ctr">
            <a:noAutofit/>
          </a:bodyPr>
          <a:lstStyle/>
          <a:p>
            <a:pPr>
              <a:lnSpc>
                <a:spcPct val="125000"/>
              </a:lnSpc>
              <a:spcBef>
                <a:spcPts val="900"/>
              </a:spcBef>
            </a:pPr>
            <a:r>
              <a:rPr lang="en-US" sz="3900" dirty="0"/>
              <a:t>The input data table should contain these two fields.</a:t>
            </a:r>
          </a:p>
          <a:p>
            <a:pPr lvl="1" indent="-685800">
              <a:lnSpc>
                <a:spcPct val="125000"/>
              </a:lnSpc>
              <a:spcBef>
                <a:spcPts val="900"/>
              </a:spcBef>
              <a:buFont typeface="+mj-lt"/>
              <a:buAutoNum type="arabicPeriod"/>
            </a:pPr>
            <a:r>
              <a:rPr lang="en-US" sz="3300" dirty="0"/>
              <a:t>The first field identifies transactions (or customers)</a:t>
            </a:r>
          </a:p>
          <a:p>
            <a:pPr lvl="1" indent="-685800">
              <a:lnSpc>
                <a:spcPct val="125000"/>
              </a:lnSpc>
              <a:spcBef>
                <a:spcPts val="900"/>
              </a:spcBef>
              <a:buFont typeface="+mj-lt"/>
              <a:buAutoNum type="arabicPeriod"/>
            </a:pPr>
            <a:r>
              <a:rPr lang="en-US" sz="3300" dirty="0"/>
              <a:t>The second field identifies items purchased.</a:t>
            </a:r>
          </a:p>
          <a:p>
            <a:pPr>
              <a:lnSpc>
                <a:spcPct val="125000"/>
              </a:lnSpc>
              <a:spcBef>
                <a:spcPts val="900"/>
              </a:spcBef>
            </a:pPr>
            <a:r>
              <a:rPr lang="en-US" sz="3900" dirty="0"/>
              <a:t>Each transaction has as many records as the number of items in the transaction.</a:t>
            </a:r>
          </a:p>
          <a:p>
            <a:pPr>
              <a:lnSpc>
                <a:spcPct val="125000"/>
              </a:lnSpc>
              <a:spcBef>
                <a:spcPts val="900"/>
              </a:spcBef>
            </a:pPr>
            <a:r>
              <a:rPr lang="en-US" sz="3900" dirty="0"/>
              <a:t>Commonly used format because the number of fields is fixed at two and the fields are stored as strings.</a:t>
            </a:r>
          </a:p>
        </p:txBody>
      </p:sp>
      <p:graphicFrame>
        <p:nvGraphicFramePr>
          <p:cNvPr id="8" name="Table 7">
            <a:extLst>
              <a:ext uri="{FF2B5EF4-FFF2-40B4-BE49-F238E27FC236}">
                <a16:creationId xmlns:a16="http://schemas.microsoft.com/office/drawing/2014/main" id="{6A6FEAE7-EF6A-484F-8C31-96BCEC645817}"/>
              </a:ext>
            </a:extLst>
          </p:cNvPr>
          <p:cNvGraphicFramePr>
            <a:graphicFrameLocks noGrp="1"/>
          </p:cNvGraphicFramePr>
          <p:nvPr/>
        </p:nvGraphicFramePr>
        <p:xfrm>
          <a:off x="14325601" y="161365"/>
          <a:ext cx="2857501" cy="8830257"/>
        </p:xfrm>
        <a:graphic>
          <a:graphicData uri="http://schemas.openxmlformats.org/drawingml/2006/table">
            <a:tbl>
              <a:tblPr/>
              <a:tblGrid>
                <a:gridCol w="1714502">
                  <a:extLst>
                    <a:ext uri="{9D8B030D-6E8A-4147-A177-3AD203B41FA5}">
                      <a16:colId xmlns:a16="http://schemas.microsoft.com/office/drawing/2014/main" val="2549674483"/>
                    </a:ext>
                  </a:extLst>
                </a:gridCol>
                <a:gridCol w="1142999">
                  <a:extLst>
                    <a:ext uri="{9D8B030D-6E8A-4147-A177-3AD203B41FA5}">
                      <a16:colId xmlns:a16="http://schemas.microsoft.com/office/drawing/2014/main" val="2911543010"/>
                    </a:ext>
                  </a:extLst>
                </a:gridCol>
              </a:tblGrid>
              <a:tr h="284847">
                <a:tc>
                  <a:txBody>
                    <a:bodyPr/>
                    <a:lstStyle/>
                    <a:p>
                      <a:pPr algn="ctr" fontAlgn="b"/>
                      <a:r>
                        <a:rPr lang="en-US" sz="1800" b="1" i="0" u="none" strike="noStrike" dirty="0">
                          <a:solidFill>
                            <a:srgbClr val="000000"/>
                          </a:solidFill>
                          <a:effectLst/>
                          <a:latin typeface="Calibri" panose="020F0502020204030204" pitchFamily="34" charset="0"/>
                        </a:rPr>
                        <a:t>Customer</a:t>
                      </a:r>
                    </a:p>
                  </a:txBody>
                  <a:tcPr marL="10527" marR="10527" marT="10527" marB="0" anchor="ctr">
                    <a:lnL>
                      <a:noFill/>
                    </a:lnL>
                    <a:lnR>
                      <a:noFill/>
                    </a:lnR>
                    <a:lnT>
                      <a:noFill/>
                    </a:lnT>
                    <a:lnB>
                      <a:noFill/>
                    </a:lnB>
                    <a:solidFill>
                      <a:schemeClr val="accent2">
                        <a:lumMod val="20000"/>
                        <a:lumOff val="80000"/>
                      </a:schemeClr>
                    </a:solidFill>
                  </a:tcPr>
                </a:tc>
                <a:tc>
                  <a:txBody>
                    <a:bodyPr/>
                    <a:lstStyle/>
                    <a:p>
                      <a:pPr algn="ctr" fontAlgn="b"/>
                      <a:r>
                        <a:rPr lang="en-US" sz="1800" b="1" i="0" u="none" strike="noStrike">
                          <a:solidFill>
                            <a:srgbClr val="000000"/>
                          </a:solidFill>
                          <a:effectLst/>
                          <a:latin typeface="Calibri" panose="020F0502020204030204" pitchFamily="34" charset="0"/>
                        </a:rPr>
                        <a:t>Item</a:t>
                      </a:r>
                    </a:p>
                  </a:txBody>
                  <a:tcPr marL="10527" marR="10527" marT="10527" marB="0"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1997592001"/>
                  </a:ext>
                </a:extLst>
              </a:tr>
              <a:tr h="284847">
                <a:tc>
                  <a:txBody>
                    <a:bodyPr/>
                    <a:lstStyle/>
                    <a:p>
                      <a:pPr algn="ctr" fontAlgn="b"/>
                      <a:r>
                        <a:rPr lang="en-US" sz="1800" b="1" i="0" u="none" strike="noStrike" dirty="0">
                          <a:solidFill>
                            <a:srgbClr val="000000"/>
                          </a:solidFill>
                          <a:effectLst/>
                          <a:latin typeface="Calibri" panose="020F0502020204030204" pitchFamily="34" charset="0"/>
                        </a:rPr>
                        <a:t>C1</a:t>
                      </a:r>
                    </a:p>
                  </a:txBody>
                  <a:tcPr marL="10527" marR="10527" marT="10527" marB="0" anchor="ctr">
                    <a:lnL>
                      <a:noFill/>
                    </a:lnL>
                    <a:lnR>
                      <a:noFill/>
                    </a:lnR>
                    <a:lnT>
                      <a:noFill/>
                    </a:lnT>
                    <a:lnB>
                      <a:noFill/>
                    </a:lnB>
                    <a:solidFill>
                      <a:schemeClr val="accent2">
                        <a:lumMod val="20000"/>
                        <a:lumOff val="8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D</a:t>
                      </a:r>
                    </a:p>
                  </a:txBody>
                  <a:tcPr marL="10527" marR="10527" marT="10527" marB="0"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3198179440"/>
                  </a:ext>
                </a:extLst>
              </a:tr>
              <a:tr h="284847">
                <a:tc>
                  <a:txBody>
                    <a:bodyPr/>
                    <a:lstStyle/>
                    <a:p>
                      <a:pPr algn="ctr" fontAlgn="b"/>
                      <a:r>
                        <a:rPr lang="en-US" sz="1800" b="1" i="0" u="none" strike="noStrike" dirty="0">
                          <a:solidFill>
                            <a:srgbClr val="000000"/>
                          </a:solidFill>
                          <a:effectLst/>
                          <a:latin typeface="Calibri" panose="020F0502020204030204" pitchFamily="34" charset="0"/>
                        </a:rPr>
                        <a:t>C1</a:t>
                      </a:r>
                    </a:p>
                  </a:txBody>
                  <a:tcPr marL="10527" marR="10527" marT="10527" marB="0" anchor="ctr">
                    <a:lnL>
                      <a:noFill/>
                    </a:lnL>
                    <a:lnR>
                      <a:noFill/>
                    </a:lnR>
                    <a:lnT>
                      <a:noFill/>
                    </a:lnT>
                    <a:lnB>
                      <a:noFill/>
                    </a:lnB>
                    <a:solidFill>
                      <a:schemeClr val="accent2">
                        <a:lumMod val="20000"/>
                        <a:lumOff val="8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D</a:t>
                      </a:r>
                    </a:p>
                  </a:txBody>
                  <a:tcPr marL="10527" marR="10527" marT="10527" marB="0"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1160766836"/>
                  </a:ext>
                </a:extLst>
              </a:tr>
              <a:tr h="284847">
                <a:tc>
                  <a:txBody>
                    <a:bodyPr/>
                    <a:lstStyle/>
                    <a:p>
                      <a:pPr algn="ctr" fontAlgn="b"/>
                      <a:r>
                        <a:rPr lang="en-US" sz="1800" b="1" i="0" u="none" strike="noStrike">
                          <a:solidFill>
                            <a:srgbClr val="000000"/>
                          </a:solidFill>
                          <a:effectLst/>
                          <a:latin typeface="Calibri" panose="020F0502020204030204" pitchFamily="34" charset="0"/>
                        </a:rPr>
                        <a:t>C1</a:t>
                      </a:r>
                    </a:p>
                  </a:txBody>
                  <a:tcPr marL="10527" marR="10527" marT="10527" marB="0" anchor="ctr">
                    <a:lnL>
                      <a:noFill/>
                    </a:lnL>
                    <a:lnR>
                      <a:noFill/>
                    </a:lnR>
                    <a:lnT>
                      <a:noFill/>
                    </a:lnT>
                    <a:lnB>
                      <a:noFill/>
                    </a:lnB>
                    <a:solidFill>
                      <a:schemeClr val="accent2">
                        <a:lumMod val="20000"/>
                        <a:lumOff val="8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C</a:t>
                      </a:r>
                    </a:p>
                  </a:txBody>
                  <a:tcPr marL="10527" marR="10527" marT="10527" marB="0"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665372236"/>
                  </a:ext>
                </a:extLst>
              </a:tr>
              <a:tr h="284847">
                <a:tc>
                  <a:txBody>
                    <a:bodyPr/>
                    <a:lstStyle/>
                    <a:p>
                      <a:pPr algn="ctr" fontAlgn="b"/>
                      <a:r>
                        <a:rPr lang="en-US" sz="1800" b="1" i="0" u="none" strike="noStrike">
                          <a:solidFill>
                            <a:srgbClr val="000000"/>
                          </a:solidFill>
                          <a:effectLst/>
                          <a:latin typeface="Calibri" panose="020F0502020204030204" pitchFamily="34" charset="0"/>
                        </a:rPr>
                        <a:t>C1</a:t>
                      </a:r>
                    </a:p>
                  </a:txBody>
                  <a:tcPr marL="10527" marR="10527" marT="10527" marB="0" anchor="ctr">
                    <a:lnL>
                      <a:noFill/>
                    </a:lnL>
                    <a:lnR>
                      <a:noFill/>
                    </a:lnR>
                    <a:lnT>
                      <a:noFill/>
                    </a:lnT>
                    <a:lnB>
                      <a:noFill/>
                    </a:lnB>
                    <a:solidFill>
                      <a:schemeClr val="accent2">
                        <a:lumMod val="20000"/>
                        <a:lumOff val="8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B</a:t>
                      </a:r>
                    </a:p>
                  </a:txBody>
                  <a:tcPr marL="10527" marR="10527" marT="10527" marB="0"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311184536"/>
                  </a:ext>
                </a:extLst>
              </a:tr>
              <a:tr h="284847">
                <a:tc>
                  <a:txBody>
                    <a:bodyPr/>
                    <a:lstStyle/>
                    <a:p>
                      <a:pPr algn="ctr" fontAlgn="b"/>
                      <a:r>
                        <a:rPr lang="en-US" sz="1800" b="1" i="0" u="none" strike="noStrike">
                          <a:solidFill>
                            <a:srgbClr val="000000"/>
                          </a:solidFill>
                          <a:effectLst/>
                          <a:latin typeface="Calibri" panose="020F0502020204030204" pitchFamily="34" charset="0"/>
                        </a:rPr>
                        <a:t>C1</a:t>
                      </a:r>
                    </a:p>
                  </a:txBody>
                  <a:tcPr marL="10527" marR="10527" marT="10527" marB="0" anchor="ctr">
                    <a:lnL>
                      <a:noFill/>
                    </a:lnL>
                    <a:lnR>
                      <a:noFill/>
                    </a:lnR>
                    <a:lnT>
                      <a:noFill/>
                    </a:lnT>
                    <a:lnB>
                      <a:noFill/>
                    </a:lnB>
                    <a:solidFill>
                      <a:schemeClr val="accent2">
                        <a:lumMod val="20000"/>
                        <a:lumOff val="8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A</a:t>
                      </a:r>
                    </a:p>
                  </a:txBody>
                  <a:tcPr marL="10527" marR="10527" marT="10527" marB="0"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3165749184"/>
                  </a:ext>
                </a:extLst>
              </a:tr>
              <a:tr h="284847">
                <a:tc>
                  <a:txBody>
                    <a:bodyPr/>
                    <a:lstStyle/>
                    <a:p>
                      <a:pPr algn="ctr" fontAlgn="b"/>
                      <a:r>
                        <a:rPr lang="en-US" sz="1800" b="1" i="0" u="none" strike="noStrike">
                          <a:solidFill>
                            <a:srgbClr val="000000"/>
                          </a:solidFill>
                          <a:effectLst/>
                          <a:latin typeface="Calibri" panose="020F0502020204030204" pitchFamily="34" charset="0"/>
                        </a:rPr>
                        <a:t>C1</a:t>
                      </a:r>
                    </a:p>
                  </a:txBody>
                  <a:tcPr marL="10527" marR="10527" marT="10527" marB="0" anchor="ctr">
                    <a:lnL>
                      <a:noFill/>
                    </a:lnL>
                    <a:lnR>
                      <a:noFill/>
                    </a:lnR>
                    <a:lnT>
                      <a:noFill/>
                    </a:lnT>
                    <a:lnB>
                      <a:noFill/>
                    </a:lnB>
                    <a:solidFill>
                      <a:schemeClr val="accent2">
                        <a:lumMod val="20000"/>
                        <a:lumOff val="8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D</a:t>
                      </a:r>
                    </a:p>
                  </a:txBody>
                  <a:tcPr marL="10527" marR="10527" marT="10527" marB="0"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1314487262"/>
                  </a:ext>
                </a:extLst>
              </a:tr>
              <a:tr h="284847">
                <a:tc>
                  <a:txBody>
                    <a:bodyPr/>
                    <a:lstStyle/>
                    <a:p>
                      <a:pPr algn="ctr" fontAlgn="b"/>
                      <a:r>
                        <a:rPr lang="en-US" sz="1800" b="1" i="0" u="none" strike="noStrike" dirty="0">
                          <a:solidFill>
                            <a:srgbClr val="000000"/>
                          </a:solidFill>
                          <a:effectLst/>
                          <a:latin typeface="Calibri" panose="020F0502020204030204" pitchFamily="34" charset="0"/>
                        </a:rPr>
                        <a:t>C1</a:t>
                      </a:r>
                    </a:p>
                  </a:txBody>
                  <a:tcPr marL="10527" marR="10527" marT="10527" marB="0" anchor="ctr">
                    <a:lnL>
                      <a:noFill/>
                    </a:lnL>
                    <a:lnR>
                      <a:noFill/>
                    </a:lnR>
                    <a:lnT>
                      <a:noFill/>
                    </a:lnT>
                    <a:lnB>
                      <a:noFill/>
                    </a:lnB>
                    <a:solidFill>
                      <a:schemeClr val="accent2">
                        <a:lumMod val="20000"/>
                        <a:lumOff val="8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B</a:t>
                      </a:r>
                    </a:p>
                  </a:txBody>
                  <a:tcPr marL="10527" marR="10527" marT="10527" marB="0"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10045967"/>
                  </a:ext>
                </a:extLst>
              </a:tr>
              <a:tr h="284847">
                <a:tc>
                  <a:txBody>
                    <a:bodyPr/>
                    <a:lstStyle/>
                    <a:p>
                      <a:pPr algn="ctr" fontAlgn="b"/>
                      <a:r>
                        <a:rPr lang="en-US" sz="1800" b="1" i="0" u="none" strike="noStrike">
                          <a:solidFill>
                            <a:srgbClr val="000000"/>
                          </a:solidFill>
                          <a:effectLst/>
                          <a:latin typeface="Calibri" panose="020F0502020204030204" pitchFamily="34" charset="0"/>
                        </a:rPr>
                        <a:t>C1</a:t>
                      </a:r>
                    </a:p>
                  </a:txBody>
                  <a:tcPr marL="10527" marR="10527" marT="10527" marB="0" anchor="ctr">
                    <a:lnL>
                      <a:noFill/>
                    </a:lnL>
                    <a:lnR>
                      <a:noFill/>
                    </a:lnR>
                    <a:lnT>
                      <a:noFill/>
                    </a:lnT>
                    <a:lnB>
                      <a:noFill/>
                    </a:lnB>
                    <a:solidFill>
                      <a:schemeClr val="accent2">
                        <a:lumMod val="20000"/>
                        <a:lumOff val="8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C</a:t>
                      </a:r>
                    </a:p>
                  </a:txBody>
                  <a:tcPr marL="10527" marR="10527" marT="10527" marB="0"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3758632520"/>
                  </a:ext>
                </a:extLst>
              </a:tr>
              <a:tr h="284847">
                <a:tc>
                  <a:txBody>
                    <a:bodyPr/>
                    <a:lstStyle/>
                    <a:p>
                      <a:pPr algn="ctr" fontAlgn="b"/>
                      <a:r>
                        <a:rPr lang="en-US" sz="1800" b="1" i="0" u="none" strike="noStrike">
                          <a:solidFill>
                            <a:srgbClr val="000000"/>
                          </a:solidFill>
                          <a:effectLst/>
                          <a:latin typeface="Calibri" panose="020F0502020204030204" pitchFamily="34" charset="0"/>
                        </a:rPr>
                        <a:t>C2</a:t>
                      </a:r>
                    </a:p>
                  </a:txBody>
                  <a:tcPr marL="10527" marR="10527" marT="10527" marB="0" anchor="ctr">
                    <a:lnL>
                      <a:noFill/>
                    </a:lnL>
                    <a:lnR>
                      <a:noFill/>
                    </a:lnR>
                    <a:lnT>
                      <a:noFill/>
                    </a:lnT>
                    <a:lnB>
                      <a:noFill/>
                    </a:lnB>
                    <a:solidFill>
                      <a:schemeClr val="accent2">
                        <a:lumMod val="20000"/>
                        <a:lumOff val="8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D</a:t>
                      </a:r>
                    </a:p>
                  </a:txBody>
                  <a:tcPr marL="10527" marR="10527" marT="10527" marB="0"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374251777"/>
                  </a:ext>
                </a:extLst>
              </a:tr>
              <a:tr h="284847">
                <a:tc>
                  <a:txBody>
                    <a:bodyPr/>
                    <a:lstStyle/>
                    <a:p>
                      <a:pPr algn="ctr" fontAlgn="b"/>
                      <a:r>
                        <a:rPr lang="en-US" sz="1800" b="1" i="0" u="none" strike="noStrike" dirty="0">
                          <a:solidFill>
                            <a:srgbClr val="000000"/>
                          </a:solidFill>
                          <a:effectLst/>
                          <a:latin typeface="Calibri" panose="020F0502020204030204" pitchFamily="34" charset="0"/>
                        </a:rPr>
                        <a:t>C3</a:t>
                      </a:r>
                    </a:p>
                  </a:txBody>
                  <a:tcPr marL="10527" marR="10527" marT="10527" marB="0" anchor="ctr">
                    <a:lnL>
                      <a:noFill/>
                    </a:lnL>
                    <a:lnR>
                      <a:noFill/>
                    </a:lnR>
                    <a:lnT>
                      <a:noFill/>
                    </a:lnT>
                    <a:lnB>
                      <a:noFill/>
                    </a:lnB>
                    <a:solidFill>
                      <a:schemeClr val="accent2">
                        <a:lumMod val="20000"/>
                        <a:lumOff val="8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B</a:t>
                      </a:r>
                    </a:p>
                  </a:txBody>
                  <a:tcPr marL="10527" marR="10527" marT="10527" marB="0"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180861624"/>
                  </a:ext>
                </a:extLst>
              </a:tr>
              <a:tr h="284847">
                <a:tc>
                  <a:txBody>
                    <a:bodyPr/>
                    <a:lstStyle/>
                    <a:p>
                      <a:pPr algn="ctr" fontAlgn="b"/>
                      <a:r>
                        <a:rPr lang="en-US" sz="1800" b="1" i="0" u="none" strike="noStrike">
                          <a:solidFill>
                            <a:srgbClr val="000000"/>
                          </a:solidFill>
                          <a:effectLst/>
                          <a:latin typeface="Calibri" panose="020F0502020204030204" pitchFamily="34" charset="0"/>
                        </a:rPr>
                        <a:t>C4</a:t>
                      </a:r>
                    </a:p>
                  </a:txBody>
                  <a:tcPr marL="10527" marR="10527" marT="10527" marB="0" anchor="ctr">
                    <a:lnL>
                      <a:noFill/>
                    </a:lnL>
                    <a:lnR>
                      <a:noFill/>
                    </a:lnR>
                    <a:lnT>
                      <a:noFill/>
                    </a:lnT>
                    <a:lnB>
                      <a:noFill/>
                    </a:lnB>
                    <a:solidFill>
                      <a:schemeClr val="accent2">
                        <a:lumMod val="20000"/>
                        <a:lumOff val="8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B</a:t>
                      </a:r>
                    </a:p>
                  </a:txBody>
                  <a:tcPr marL="10527" marR="10527" marT="10527" marB="0"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1344525308"/>
                  </a:ext>
                </a:extLst>
              </a:tr>
              <a:tr h="284847">
                <a:tc>
                  <a:txBody>
                    <a:bodyPr/>
                    <a:lstStyle/>
                    <a:p>
                      <a:pPr algn="ctr" fontAlgn="b"/>
                      <a:r>
                        <a:rPr lang="en-US" sz="1800" b="1" i="0" u="none" strike="noStrike" dirty="0">
                          <a:solidFill>
                            <a:srgbClr val="000000"/>
                          </a:solidFill>
                          <a:effectLst/>
                          <a:latin typeface="Calibri" panose="020F0502020204030204" pitchFamily="34" charset="0"/>
                        </a:rPr>
                        <a:t>C4</a:t>
                      </a:r>
                    </a:p>
                  </a:txBody>
                  <a:tcPr marL="10527" marR="10527" marT="10527" marB="0" anchor="ctr">
                    <a:lnL>
                      <a:noFill/>
                    </a:lnL>
                    <a:lnR>
                      <a:noFill/>
                    </a:lnR>
                    <a:lnT>
                      <a:noFill/>
                    </a:lnT>
                    <a:lnB>
                      <a:noFill/>
                    </a:lnB>
                    <a:solidFill>
                      <a:schemeClr val="accent2">
                        <a:lumMod val="20000"/>
                        <a:lumOff val="8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D</a:t>
                      </a:r>
                    </a:p>
                  </a:txBody>
                  <a:tcPr marL="10527" marR="10527" marT="10527" marB="0"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1438598632"/>
                  </a:ext>
                </a:extLst>
              </a:tr>
              <a:tr h="284847">
                <a:tc>
                  <a:txBody>
                    <a:bodyPr/>
                    <a:lstStyle/>
                    <a:p>
                      <a:pPr algn="ctr" fontAlgn="b"/>
                      <a:r>
                        <a:rPr lang="en-US" sz="1800" b="1" i="0" u="none" strike="noStrike" dirty="0">
                          <a:solidFill>
                            <a:srgbClr val="000000"/>
                          </a:solidFill>
                          <a:effectLst/>
                          <a:latin typeface="Calibri" panose="020F0502020204030204" pitchFamily="34" charset="0"/>
                        </a:rPr>
                        <a:t>C4</a:t>
                      </a:r>
                    </a:p>
                  </a:txBody>
                  <a:tcPr marL="10527" marR="10527" marT="10527" marB="0" anchor="ctr">
                    <a:lnL>
                      <a:noFill/>
                    </a:lnL>
                    <a:lnR>
                      <a:noFill/>
                    </a:lnR>
                    <a:lnT>
                      <a:noFill/>
                    </a:lnT>
                    <a:lnB>
                      <a:noFill/>
                    </a:lnB>
                    <a:solidFill>
                      <a:schemeClr val="accent2">
                        <a:lumMod val="20000"/>
                        <a:lumOff val="8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B</a:t>
                      </a:r>
                    </a:p>
                  </a:txBody>
                  <a:tcPr marL="10527" marR="10527" marT="10527" marB="0"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1557380672"/>
                  </a:ext>
                </a:extLst>
              </a:tr>
              <a:tr h="284847">
                <a:tc>
                  <a:txBody>
                    <a:bodyPr/>
                    <a:lstStyle/>
                    <a:p>
                      <a:pPr algn="ctr" fontAlgn="b"/>
                      <a:r>
                        <a:rPr lang="en-US" sz="1800" b="1" i="0" u="none" strike="noStrike" dirty="0">
                          <a:solidFill>
                            <a:srgbClr val="000000"/>
                          </a:solidFill>
                          <a:effectLst/>
                          <a:latin typeface="Calibri" panose="020F0502020204030204" pitchFamily="34" charset="0"/>
                        </a:rPr>
                        <a:t>C4</a:t>
                      </a:r>
                    </a:p>
                  </a:txBody>
                  <a:tcPr marL="10527" marR="10527" marT="10527" marB="0" anchor="ctr">
                    <a:lnL>
                      <a:noFill/>
                    </a:lnL>
                    <a:lnR>
                      <a:noFill/>
                    </a:lnR>
                    <a:lnT>
                      <a:noFill/>
                    </a:lnT>
                    <a:lnB>
                      <a:noFill/>
                    </a:lnB>
                    <a:solidFill>
                      <a:schemeClr val="accent2">
                        <a:lumMod val="20000"/>
                        <a:lumOff val="8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D</a:t>
                      </a:r>
                    </a:p>
                  </a:txBody>
                  <a:tcPr marL="10527" marR="10527" marT="10527" marB="0"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3381234241"/>
                  </a:ext>
                </a:extLst>
              </a:tr>
              <a:tr h="284847">
                <a:tc>
                  <a:txBody>
                    <a:bodyPr/>
                    <a:lstStyle/>
                    <a:p>
                      <a:pPr algn="ctr" fontAlgn="b"/>
                      <a:r>
                        <a:rPr lang="en-US" sz="1800" b="1" i="0" u="none" strike="noStrike" dirty="0">
                          <a:solidFill>
                            <a:srgbClr val="000000"/>
                          </a:solidFill>
                          <a:effectLst/>
                          <a:latin typeface="Calibri" panose="020F0502020204030204" pitchFamily="34" charset="0"/>
                        </a:rPr>
                        <a:t>C5</a:t>
                      </a:r>
                    </a:p>
                  </a:txBody>
                  <a:tcPr marL="10527" marR="10527" marT="10527" marB="0" anchor="ctr">
                    <a:lnL>
                      <a:noFill/>
                    </a:lnL>
                    <a:lnR>
                      <a:noFill/>
                    </a:lnR>
                    <a:lnT>
                      <a:noFill/>
                    </a:lnT>
                    <a:lnB>
                      <a:noFill/>
                    </a:lnB>
                    <a:solidFill>
                      <a:schemeClr val="accent2">
                        <a:lumMod val="20000"/>
                        <a:lumOff val="8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C</a:t>
                      </a:r>
                    </a:p>
                  </a:txBody>
                  <a:tcPr marL="10527" marR="10527" marT="10527" marB="0"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739341805"/>
                  </a:ext>
                </a:extLst>
              </a:tr>
              <a:tr h="284847">
                <a:tc>
                  <a:txBody>
                    <a:bodyPr/>
                    <a:lstStyle/>
                    <a:p>
                      <a:pPr algn="ctr" fontAlgn="b"/>
                      <a:r>
                        <a:rPr lang="en-US" sz="1800" b="1" i="0" u="none" strike="noStrike">
                          <a:solidFill>
                            <a:srgbClr val="000000"/>
                          </a:solidFill>
                          <a:effectLst/>
                          <a:latin typeface="Calibri" panose="020F0502020204030204" pitchFamily="34" charset="0"/>
                        </a:rPr>
                        <a:t>C5</a:t>
                      </a:r>
                    </a:p>
                  </a:txBody>
                  <a:tcPr marL="10527" marR="10527" marT="10527" marB="0" anchor="ctr">
                    <a:lnL>
                      <a:noFill/>
                    </a:lnL>
                    <a:lnR>
                      <a:noFill/>
                    </a:lnR>
                    <a:lnT>
                      <a:noFill/>
                    </a:lnT>
                    <a:lnB>
                      <a:noFill/>
                    </a:lnB>
                    <a:solidFill>
                      <a:schemeClr val="accent2">
                        <a:lumMod val="20000"/>
                        <a:lumOff val="8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B</a:t>
                      </a:r>
                    </a:p>
                  </a:txBody>
                  <a:tcPr marL="10527" marR="10527" marT="10527" marB="0"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3268014823"/>
                  </a:ext>
                </a:extLst>
              </a:tr>
              <a:tr h="284847">
                <a:tc>
                  <a:txBody>
                    <a:bodyPr/>
                    <a:lstStyle/>
                    <a:p>
                      <a:pPr algn="ctr" fontAlgn="b"/>
                      <a:r>
                        <a:rPr lang="en-US" sz="1800" b="1" i="0" u="none" strike="noStrike">
                          <a:solidFill>
                            <a:srgbClr val="000000"/>
                          </a:solidFill>
                          <a:effectLst/>
                          <a:latin typeface="Calibri" panose="020F0502020204030204" pitchFamily="34" charset="0"/>
                        </a:rPr>
                        <a:t>C6</a:t>
                      </a:r>
                    </a:p>
                  </a:txBody>
                  <a:tcPr marL="10527" marR="10527" marT="10527" marB="0" anchor="ctr">
                    <a:lnL>
                      <a:noFill/>
                    </a:lnL>
                    <a:lnR>
                      <a:noFill/>
                    </a:lnR>
                    <a:lnT>
                      <a:noFill/>
                    </a:lnT>
                    <a:lnB>
                      <a:noFill/>
                    </a:lnB>
                    <a:solidFill>
                      <a:schemeClr val="accent2">
                        <a:lumMod val="20000"/>
                        <a:lumOff val="8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B</a:t>
                      </a:r>
                    </a:p>
                  </a:txBody>
                  <a:tcPr marL="10527" marR="10527" marT="10527" marB="0"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836807881"/>
                  </a:ext>
                </a:extLst>
              </a:tr>
              <a:tr h="284847">
                <a:tc>
                  <a:txBody>
                    <a:bodyPr/>
                    <a:lstStyle/>
                    <a:p>
                      <a:pPr algn="ctr" fontAlgn="b"/>
                      <a:r>
                        <a:rPr lang="en-US" sz="1800" b="1" i="0" u="none" strike="noStrike">
                          <a:solidFill>
                            <a:srgbClr val="000000"/>
                          </a:solidFill>
                          <a:effectLst/>
                          <a:latin typeface="Calibri" panose="020F0502020204030204" pitchFamily="34" charset="0"/>
                        </a:rPr>
                        <a:t>C6</a:t>
                      </a:r>
                    </a:p>
                  </a:txBody>
                  <a:tcPr marL="10527" marR="10527" marT="10527" marB="0" anchor="ctr">
                    <a:lnL>
                      <a:noFill/>
                    </a:lnL>
                    <a:lnR>
                      <a:noFill/>
                    </a:lnR>
                    <a:lnT>
                      <a:noFill/>
                    </a:lnT>
                    <a:lnB>
                      <a:noFill/>
                    </a:lnB>
                    <a:solidFill>
                      <a:schemeClr val="accent2">
                        <a:lumMod val="20000"/>
                        <a:lumOff val="8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B</a:t>
                      </a:r>
                    </a:p>
                  </a:txBody>
                  <a:tcPr marL="10527" marR="10527" marT="10527" marB="0"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3678898490"/>
                  </a:ext>
                </a:extLst>
              </a:tr>
              <a:tr h="284847">
                <a:tc>
                  <a:txBody>
                    <a:bodyPr/>
                    <a:lstStyle/>
                    <a:p>
                      <a:pPr algn="ctr" fontAlgn="b"/>
                      <a:r>
                        <a:rPr lang="en-US" sz="1800" b="1" i="0" u="none" strike="noStrike">
                          <a:solidFill>
                            <a:srgbClr val="000000"/>
                          </a:solidFill>
                          <a:effectLst/>
                          <a:latin typeface="Calibri" panose="020F0502020204030204" pitchFamily="34" charset="0"/>
                        </a:rPr>
                        <a:t>C6</a:t>
                      </a:r>
                    </a:p>
                  </a:txBody>
                  <a:tcPr marL="10527" marR="10527" marT="10527" marB="0" anchor="ctr">
                    <a:lnL>
                      <a:noFill/>
                    </a:lnL>
                    <a:lnR>
                      <a:noFill/>
                    </a:lnR>
                    <a:lnT>
                      <a:noFill/>
                    </a:lnT>
                    <a:lnB>
                      <a:noFill/>
                    </a:lnB>
                    <a:solidFill>
                      <a:schemeClr val="accent2">
                        <a:lumMod val="20000"/>
                        <a:lumOff val="8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C</a:t>
                      </a:r>
                    </a:p>
                  </a:txBody>
                  <a:tcPr marL="10527" marR="10527" marT="10527" marB="0"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668096232"/>
                  </a:ext>
                </a:extLst>
              </a:tr>
              <a:tr h="284847">
                <a:tc>
                  <a:txBody>
                    <a:bodyPr/>
                    <a:lstStyle/>
                    <a:p>
                      <a:pPr algn="ctr" fontAlgn="b"/>
                      <a:r>
                        <a:rPr lang="en-US" sz="1800" b="1" i="0" u="none" strike="noStrike">
                          <a:solidFill>
                            <a:srgbClr val="000000"/>
                          </a:solidFill>
                          <a:effectLst/>
                          <a:latin typeface="Calibri" panose="020F0502020204030204" pitchFamily="34" charset="0"/>
                        </a:rPr>
                        <a:t>C6</a:t>
                      </a:r>
                    </a:p>
                  </a:txBody>
                  <a:tcPr marL="10527" marR="10527" marT="10527" marB="0" anchor="ctr">
                    <a:lnL>
                      <a:noFill/>
                    </a:lnL>
                    <a:lnR>
                      <a:noFill/>
                    </a:lnR>
                    <a:lnT>
                      <a:noFill/>
                    </a:lnT>
                    <a:lnB>
                      <a:noFill/>
                    </a:lnB>
                    <a:solidFill>
                      <a:schemeClr val="accent2">
                        <a:lumMod val="20000"/>
                        <a:lumOff val="8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D</a:t>
                      </a:r>
                    </a:p>
                  </a:txBody>
                  <a:tcPr marL="10527" marR="10527" marT="10527" marB="0"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418383976"/>
                  </a:ext>
                </a:extLst>
              </a:tr>
              <a:tr h="284847">
                <a:tc>
                  <a:txBody>
                    <a:bodyPr/>
                    <a:lstStyle/>
                    <a:p>
                      <a:pPr algn="ctr" fontAlgn="b"/>
                      <a:r>
                        <a:rPr lang="en-US" sz="1800" b="1" i="0" u="none" strike="noStrike">
                          <a:solidFill>
                            <a:srgbClr val="000000"/>
                          </a:solidFill>
                          <a:effectLst/>
                          <a:latin typeface="Calibri" panose="020F0502020204030204" pitchFamily="34" charset="0"/>
                        </a:rPr>
                        <a:t>C6</a:t>
                      </a:r>
                    </a:p>
                  </a:txBody>
                  <a:tcPr marL="10527" marR="10527" marT="10527" marB="0" anchor="ctr">
                    <a:lnL>
                      <a:noFill/>
                    </a:lnL>
                    <a:lnR>
                      <a:noFill/>
                    </a:lnR>
                    <a:lnT>
                      <a:noFill/>
                    </a:lnT>
                    <a:lnB>
                      <a:noFill/>
                    </a:lnB>
                    <a:solidFill>
                      <a:schemeClr val="accent2">
                        <a:lumMod val="20000"/>
                        <a:lumOff val="8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C</a:t>
                      </a:r>
                    </a:p>
                  </a:txBody>
                  <a:tcPr marL="10527" marR="10527" marT="10527" marB="0"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3804266513"/>
                  </a:ext>
                </a:extLst>
              </a:tr>
              <a:tr h="284847">
                <a:tc>
                  <a:txBody>
                    <a:bodyPr/>
                    <a:lstStyle/>
                    <a:p>
                      <a:pPr algn="ctr" fontAlgn="b"/>
                      <a:r>
                        <a:rPr lang="en-US" sz="1800" b="1" i="0" u="none" strike="noStrike">
                          <a:solidFill>
                            <a:srgbClr val="000000"/>
                          </a:solidFill>
                          <a:effectLst/>
                          <a:latin typeface="Calibri" panose="020F0502020204030204" pitchFamily="34" charset="0"/>
                        </a:rPr>
                        <a:t>C7</a:t>
                      </a:r>
                    </a:p>
                  </a:txBody>
                  <a:tcPr marL="10527" marR="10527" marT="10527" marB="0" anchor="ctr">
                    <a:lnL>
                      <a:noFill/>
                    </a:lnL>
                    <a:lnR>
                      <a:noFill/>
                    </a:lnR>
                    <a:lnT>
                      <a:noFill/>
                    </a:lnT>
                    <a:lnB>
                      <a:noFill/>
                    </a:lnB>
                    <a:solidFill>
                      <a:schemeClr val="accent2">
                        <a:lumMod val="20000"/>
                        <a:lumOff val="8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D</a:t>
                      </a:r>
                    </a:p>
                  </a:txBody>
                  <a:tcPr marL="10527" marR="10527" marT="10527" marB="0"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488032534"/>
                  </a:ext>
                </a:extLst>
              </a:tr>
              <a:tr h="284847">
                <a:tc>
                  <a:txBody>
                    <a:bodyPr/>
                    <a:lstStyle/>
                    <a:p>
                      <a:pPr algn="ctr" fontAlgn="b"/>
                      <a:r>
                        <a:rPr lang="en-US" sz="1800" b="1" i="0" u="none" strike="noStrike">
                          <a:solidFill>
                            <a:srgbClr val="000000"/>
                          </a:solidFill>
                          <a:effectLst/>
                          <a:latin typeface="Calibri" panose="020F0502020204030204" pitchFamily="34" charset="0"/>
                        </a:rPr>
                        <a:t>C7</a:t>
                      </a:r>
                    </a:p>
                  </a:txBody>
                  <a:tcPr marL="10527" marR="10527" marT="10527" marB="0" anchor="ctr">
                    <a:lnL>
                      <a:noFill/>
                    </a:lnL>
                    <a:lnR>
                      <a:noFill/>
                    </a:lnR>
                    <a:lnT>
                      <a:noFill/>
                    </a:lnT>
                    <a:lnB>
                      <a:noFill/>
                    </a:lnB>
                    <a:solidFill>
                      <a:schemeClr val="accent2">
                        <a:lumMod val="20000"/>
                        <a:lumOff val="8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C</a:t>
                      </a:r>
                    </a:p>
                  </a:txBody>
                  <a:tcPr marL="10527" marR="10527" marT="10527" marB="0"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416533713"/>
                  </a:ext>
                </a:extLst>
              </a:tr>
              <a:tr h="284847">
                <a:tc>
                  <a:txBody>
                    <a:bodyPr/>
                    <a:lstStyle/>
                    <a:p>
                      <a:pPr algn="ctr" fontAlgn="b"/>
                      <a:r>
                        <a:rPr lang="en-US" sz="1800" b="1" i="0" u="none" strike="noStrike">
                          <a:solidFill>
                            <a:srgbClr val="000000"/>
                          </a:solidFill>
                          <a:effectLst/>
                          <a:latin typeface="Calibri" panose="020F0502020204030204" pitchFamily="34" charset="0"/>
                        </a:rPr>
                        <a:t>C7</a:t>
                      </a:r>
                    </a:p>
                  </a:txBody>
                  <a:tcPr marL="10527" marR="10527" marT="10527" marB="0" anchor="ctr">
                    <a:lnL>
                      <a:noFill/>
                    </a:lnL>
                    <a:lnR>
                      <a:noFill/>
                    </a:lnR>
                    <a:lnT>
                      <a:noFill/>
                    </a:lnT>
                    <a:lnB>
                      <a:noFill/>
                    </a:lnB>
                    <a:solidFill>
                      <a:schemeClr val="accent2">
                        <a:lumMod val="20000"/>
                        <a:lumOff val="8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A</a:t>
                      </a:r>
                    </a:p>
                  </a:txBody>
                  <a:tcPr marL="10527" marR="10527" marT="10527" marB="0"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1845552205"/>
                  </a:ext>
                </a:extLst>
              </a:tr>
              <a:tr h="284847">
                <a:tc>
                  <a:txBody>
                    <a:bodyPr/>
                    <a:lstStyle/>
                    <a:p>
                      <a:pPr algn="ctr" fontAlgn="b"/>
                      <a:r>
                        <a:rPr lang="en-US" sz="1800" b="1" i="0" u="none" strike="noStrike">
                          <a:solidFill>
                            <a:srgbClr val="000000"/>
                          </a:solidFill>
                          <a:effectLst/>
                          <a:latin typeface="Calibri" panose="020F0502020204030204" pitchFamily="34" charset="0"/>
                        </a:rPr>
                        <a:t>C8</a:t>
                      </a:r>
                    </a:p>
                  </a:txBody>
                  <a:tcPr marL="10527" marR="10527" marT="10527" marB="0" anchor="ctr">
                    <a:lnL>
                      <a:noFill/>
                    </a:lnL>
                    <a:lnR>
                      <a:noFill/>
                    </a:lnR>
                    <a:lnT>
                      <a:noFill/>
                    </a:lnT>
                    <a:lnB>
                      <a:noFill/>
                    </a:lnB>
                    <a:solidFill>
                      <a:schemeClr val="accent2">
                        <a:lumMod val="20000"/>
                        <a:lumOff val="8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A</a:t>
                      </a:r>
                    </a:p>
                  </a:txBody>
                  <a:tcPr marL="10527" marR="10527" marT="10527" marB="0"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3563183323"/>
                  </a:ext>
                </a:extLst>
              </a:tr>
              <a:tr h="284847">
                <a:tc>
                  <a:txBody>
                    <a:bodyPr/>
                    <a:lstStyle/>
                    <a:p>
                      <a:pPr algn="ctr" fontAlgn="b"/>
                      <a:r>
                        <a:rPr lang="en-US" sz="1800" b="1" i="0" u="none" strike="noStrike">
                          <a:solidFill>
                            <a:srgbClr val="000000"/>
                          </a:solidFill>
                          <a:effectLst/>
                          <a:latin typeface="Calibri" panose="020F0502020204030204" pitchFamily="34" charset="0"/>
                        </a:rPr>
                        <a:t>C9</a:t>
                      </a:r>
                    </a:p>
                  </a:txBody>
                  <a:tcPr marL="10527" marR="10527" marT="10527" marB="0" anchor="ctr">
                    <a:lnL>
                      <a:noFill/>
                    </a:lnL>
                    <a:lnR>
                      <a:noFill/>
                    </a:lnR>
                    <a:lnT>
                      <a:noFill/>
                    </a:lnT>
                    <a:lnB>
                      <a:noFill/>
                    </a:lnB>
                    <a:solidFill>
                      <a:schemeClr val="accent2">
                        <a:lumMod val="20000"/>
                        <a:lumOff val="8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D</a:t>
                      </a:r>
                    </a:p>
                  </a:txBody>
                  <a:tcPr marL="10527" marR="10527" marT="10527" marB="0"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3921333968"/>
                  </a:ext>
                </a:extLst>
              </a:tr>
              <a:tr h="284847">
                <a:tc>
                  <a:txBody>
                    <a:bodyPr/>
                    <a:lstStyle/>
                    <a:p>
                      <a:pPr algn="ctr" fontAlgn="b"/>
                      <a:r>
                        <a:rPr lang="en-US" sz="1800" b="1" i="0" u="none" strike="noStrike">
                          <a:solidFill>
                            <a:srgbClr val="000000"/>
                          </a:solidFill>
                          <a:effectLst/>
                          <a:latin typeface="Calibri" panose="020F0502020204030204" pitchFamily="34" charset="0"/>
                        </a:rPr>
                        <a:t>C9</a:t>
                      </a:r>
                    </a:p>
                  </a:txBody>
                  <a:tcPr marL="10527" marR="10527" marT="10527" marB="0" anchor="ctr">
                    <a:lnL>
                      <a:noFill/>
                    </a:lnL>
                    <a:lnR>
                      <a:noFill/>
                    </a:lnR>
                    <a:lnT>
                      <a:noFill/>
                    </a:lnT>
                    <a:lnB>
                      <a:noFill/>
                    </a:lnB>
                    <a:solidFill>
                      <a:schemeClr val="accent2">
                        <a:lumMod val="20000"/>
                        <a:lumOff val="8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D</a:t>
                      </a:r>
                    </a:p>
                  </a:txBody>
                  <a:tcPr marL="10527" marR="10527" marT="10527" marB="0"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3924712333"/>
                  </a:ext>
                </a:extLst>
              </a:tr>
              <a:tr h="284847">
                <a:tc>
                  <a:txBody>
                    <a:bodyPr/>
                    <a:lstStyle/>
                    <a:p>
                      <a:pPr algn="ctr" fontAlgn="b"/>
                      <a:r>
                        <a:rPr lang="en-US" sz="1800" b="1" i="0" u="none" strike="noStrike">
                          <a:solidFill>
                            <a:srgbClr val="000000"/>
                          </a:solidFill>
                          <a:effectLst/>
                          <a:latin typeface="Calibri" panose="020F0502020204030204" pitchFamily="34" charset="0"/>
                        </a:rPr>
                        <a:t>C9</a:t>
                      </a:r>
                    </a:p>
                  </a:txBody>
                  <a:tcPr marL="10527" marR="10527" marT="10527" marB="0" anchor="ctr">
                    <a:lnL>
                      <a:noFill/>
                    </a:lnL>
                    <a:lnR>
                      <a:noFill/>
                    </a:lnR>
                    <a:lnT>
                      <a:noFill/>
                    </a:lnT>
                    <a:lnB>
                      <a:noFill/>
                    </a:lnB>
                    <a:solidFill>
                      <a:schemeClr val="accent2">
                        <a:lumMod val="20000"/>
                        <a:lumOff val="8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A</a:t>
                      </a:r>
                    </a:p>
                  </a:txBody>
                  <a:tcPr marL="10527" marR="10527" marT="10527" marB="0"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1047967751"/>
                  </a:ext>
                </a:extLst>
              </a:tr>
              <a:tr h="284847">
                <a:tc>
                  <a:txBody>
                    <a:bodyPr/>
                    <a:lstStyle/>
                    <a:p>
                      <a:pPr algn="ctr" fontAlgn="b"/>
                      <a:r>
                        <a:rPr lang="en-US" sz="1800" b="1" i="0" u="none" strike="noStrike">
                          <a:solidFill>
                            <a:srgbClr val="000000"/>
                          </a:solidFill>
                          <a:effectLst/>
                          <a:latin typeface="Calibri" panose="020F0502020204030204" pitchFamily="34" charset="0"/>
                        </a:rPr>
                        <a:t>C10</a:t>
                      </a:r>
                    </a:p>
                  </a:txBody>
                  <a:tcPr marL="10527" marR="10527" marT="10527" marB="0" anchor="ctr">
                    <a:lnL>
                      <a:noFill/>
                    </a:lnL>
                    <a:lnR>
                      <a:noFill/>
                    </a:lnR>
                    <a:lnT>
                      <a:noFill/>
                    </a:lnT>
                    <a:lnB>
                      <a:noFill/>
                    </a:lnB>
                    <a:solidFill>
                      <a:schemeClr val="accent2">
                        <a:lumMod val="20000"/>
                        <a:lumOff val="8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D</a:t>
                      </a:r>
                    </a:p>
                  </a:txBody>
                  <a:tcPr marL="10527" marR="10527" marT="10527" marB="0"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3384841070"/>
                  </a:ext>
                </a:extLst>
              </a:tr>
              <a:tr h="284847">
                <a:tc>
                  <a:txBody>
                    <a:bodyPr/>
                    <a:lstStyle/>
                    <a:p>
                      <a:pPr algn="ctr" fontAlgn="b"/>
                      <a:r>
                        <a:rPr lang="en-US" sz="1800" b="1" i="0" u="none" strike="noStrike">
                          <a:solidFill>
                            <a:srgbClr val="000000"/>
                          </a:solidFill>
                          <a:effectLst/>
                          <a:latin typeface="Calibri" panose="020F0502020204030204" pitchFamily="34" charset="0"/>
                        </a:rPr>
                        <a:t>C10</a:t>
                      </a:r>
                    </a:p>
                  </a:txBody>
                  <a:tcPr marL="10527" marR="10527" marT="10527" marB="0" anchor="ctr">
                    <a:lnL>
                      <a:noFill/>
                    </a:lnL>
                    <a:lnR>
                      <a:noFill/>
                    </a:lnR>
                    <a:lnT>
                      <a:noFill/>
                    </a:lnT>
                    <a:lnB>
                      <a:noFill/>
                    </a:lnB>
                    <a:solidFill>
                      <a:schemeClr val="accent2">
                        <a:lumMod val="20000"/>
                        <a:lumOff val="8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D</a:t>
                      </a:r>
                    </a:p>
                  </a:txBody>
                  <a:tcPr marL="10527" marR="10527" marT="10527" marB="0"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494478426"/>
                  </a:ext>
                </a:extLst>
              </a:tr>
            </a:tbl>
          </a:graphicData>
        </a:graphic>
      </p:graphicFrame>
    </p:spTree>
    <p:extLst>
      <p:ext uri="{BB962C8B-B14F-4D97-AF65-F5344CB8AC3E}">
        <p14:creationId xmlns:p14="http://schemas.microsoft.com/office/powerpoint/2010/main" val="33054610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Item List Format</a:t>
            </a:r>
          </a:p>
        </p:txBody>
      </p:sp>
      <p:sp>
        <p:nvSpPr>
          <p:cNvPr id="3" name="Content Placeholder 2"/>
          <p:cNvSpPr>
            <a:spLocks noGrp="1"/>
          </p:cNvSpPr>
          <p:nvPr>
            <p:ph idx="1"/>
          </p:nvPr>
        </p:nvSpPr>
        <p:spPr>
          <a:xfrm>
            <a:off x="1305784" y="2499701"/>
            <a:ext cx="15673677" cy="6766560"/>
          </a:xfrm>
        </p:spPr>
        <p:txBody>
          <a:bodyPr anchor="ctr">
            <a:noAutofit/>
          </a:bodyPr>
          <a:lstStyle/>
          <a:p>
            <a:pPr>
              <a:lnSpc>
                <a:spcPct val="125000"/>
              </a:lnSpc>
              <a:spcBef>
                <a:spcPts val="900"/>
              </a:spcBef>
            </a:pPr>
            <a:r>
              <a:rPr lang="en-US" sz="3900" dirty="0"/>
              <a:t>Each transaction has one record</a:t>
            </a:r>
          </a:p>
          <a:p>
            <a:pPr>
              <a:lnSpc>
                <a:spcPct val="125000"/>
              </a:lnSpc>
              <a:spcBef>
                <a:spcPts val="900"/>
              </a:spcBef>
            </a:pPr>
            <a:r>
              <a:rPr lang="en-US" sz="3900" dirty="0"/>
              <a:t>Must contain these two fields.</a:t>
            </a:r>
          </a:p>
          <a:p>
            <a:pPr marL="1457325" lvl="1" indent="-771525">
              <a:lnSpc>
                <a:spcPct val="125000"/>
              </a:lnSpc>
              <a:spcBef>
                <a:spcPts val="900"/>
              </a:spcBef>
              <a:buFont typeface="+mj-lt"/>
              <a:buAutoNum type="arabicPeriod"/>
            </a:pPr>
            <a:r>
              <a:rPr lang="en-US" sz="3300" dirty="0"/>
              <a:t>The first field identifies transactions</a:t>
            </a:r>
          </a:p>
          <a:p>
            <a:pPr marL="1457325" lvl="1" indent="-771525">
              <a:lnSpc>
                <a:spcPct val="125000"/>
              </a:lnSpc>
              <a:spcBef>
                <a:spcPts val="900"/>
              </a:spcBef>
              <a:buFont typeface="+mj-lt"/>
              <a:buAutoNum type="arabicPeriod"/>
            </a:pPr>
            <a:r>
              <a:rPr lang="en-US" sz="3300" dirty="0"/>
              <a:t>The second field is a list (or array) of the item identifiers.</a:t>
            </a:r>
          </a:p>
          <a:p>
            <a:pPr>
              <a:lnSpc>
                <a:spcPct val="125000"/>
              </a:lnSpc>
              <a:spcBef>
                <a:spcPts val="900"/>
              </a:spcBef>
            </a:pPr>
            <a:r>
              <a:rPr lang="en-US" sz="3900" dirty="0"/>
              <a:t>Another common format but the second field requires a special storage type (a list of strings with a variable number of strings)</a:t>
            </a:r>
          </a:p>
        </p:txBody>
      </p:sp>
      <p:sp>
        <p:nvSpPr>
          <p:cNvPr id="4" name="Rectangle 3">
            <a:extLst>
              <a:ext uri="{FF2B5EF4-FFF2-40B4-BE49-F238E27FC236}">
                <a16:creationId xmlns:a16="http://schemas.microsoft.com/office/drawing/2014/main" id="{1C6C92DB-453A-487E-AC6C-DCD4B908150B}"/>
              </a:ext>
            </a:extLst>
          </p:cNvPr>
          <p:cNvSpPr/>
          <p:nvPr/>
        </p:nvSpPr>
        <p:spPr>
          <a:xfrm>
            <a:off x="9798712" y="1973641"/>
            <a:ext cx="6746330" cy="3909340"/>
          </a:xfrm>
          <a:prstGeom prst="rect">
            <a:avLst/>
          </a:prstGeom>
          <a:gradFill flip="none" rotWithShape="1">
            <a:gsLst>
              <a:gs pos="0">
                <a:srgbClr val="00EA6A">
                  <a:tint val="66000"/>
                  <a:satMod val="160000"/>
                </a:srgbClr>
              </a:gs>
              <a:gs pos="50000">
                <a:srgbClr val="00EA6A">
                  <a:tint val="44500"/>
                  <a:satMod val="160000"/>
                </a:srgbClr>
              </a:gs>
              <a:gs pos="100000">
                <a:srgbClr val="00EA6A">
                  <a:tint val="23500"/>
                  <a:satMod val="160000"/>
                </a:srgbClr>
              </a:gs>
            </a:gsLst>
            <a:lin ang="2700000" scaled="1"/>
            <a:tileRect/>
          </a:gradFill>
        </p:spPr>
        <p:txBody>
          <a:bodyPr wrap="square">
            <a:spAutoFit/>
          </a:bodyPr>
          <a:lstStyle/>
          <a:p>
            <a:pPr>
              <a:lnSpc>
                <a:spcPct val="125000"/>
              </a:lnSpc>
            </a:pPr>
            <a:r>
              <a:rPr lang="en-US" sz="2000" b="1" dirty="0">
                <a:latin typeface="Consolas" panose="020B0609020204030204" pitchFamily="49" charset="0"/>
              </a:rPr>
              <a:t>C1	['D', 'D', 'C', 'B', 'A', 'D', 'B', 'C’]</a:t>
            </a:r>
          </a:p>
          <a:p>
            <a:pPr>
              <a:lnSpc>
                <a:spcPct val="125000"/>
              </a:lnSpc>
            </a:pPr>
            <a:r>
              <a:rPr lang="en-US" sz="2000" b="1" dirty="0">
                <a:latin typeface="Consolas" panose="020B0609020204030204" pitchFamily="49" charset="0"/>
              </a:rPr>
              <a:t>C2	['D’]</a:t>
            </a:r>
          </a:p>
          <a:p>
            <a:pPr>
              <a:lnSpc>
                <a:spcPct val="125000"/>
              </a:lnSpc>
            </a:pPr>
            <a:r>
              <a:rPr lang="en-US" sz="2000" b="1" dirty="0">
                <a:latin typeface="Consolas" panose="020B0609020204030204" pitchFamily="49" charset="0"/>
              </a:rPr>
              <a:t>C3	['B’]</a:t>
            </a:r>
          </a:p>
          <a:p>
            <a:pPr>
              <a:lnSpc>
                <a:spcPct val="125000"/>
              </a:lnSpc>
            </a:pPr>
            <a:r>
              <a:rPr lang="en-US" sz="2000" b="1" dirty="0">
                <a:latin typeface="Consolas" panose="020B0609020204030204" pitchFamily="49" charset="0"/>
              </a:rPr>
              <a:t>C4	['B', 'D', 'B', 'D’]</a:t>
            </a:r>
          </a:p>
          <a:p>
            <a:pPr>
              <a:lnSpc>
                <a:spcPct val="125000"/>
              </a:lnSpc>
            </a:pPr>
            <a:r>
              <a:rPr lang="en-US" sz="2000" b="1" dirty="0">
                <a:latin typeface="Consolas" panose="020B0609020204030204" pitchFamily="49" charset="0"/>
              </a:rPr>
              <a:t>C5	['C', 'B’]</a:t>
            </a:r>
          </a:p>
          <a:p>
            <a:pPr>
              <a:lnSpc>
                <a:spcPct val="125000"/>
              </a:lnSpc>
            </a:pPr>
            <a:r>
              <a:rPr lang="en-US" sz="2000" b="1" dirty="0">
                <a:latin typeface="Consolas" panose="020B0609020204030204" pitchFamily="49" charset="0"/>
              </a:rPr>
              <a:t>C6	['B', 'B', 'C', 'D', 'C’]</a:t>
            </a:r>
          </a:p>
          <a:p>
            <a:pPr>
              <a:lnSpc>
                <a:spcPct val="125000"/>
              </a:lnSpc>
            </a:pPr>
            <a:r>
              <a:rPr lang="en-US" sz="2000" b="1" dirty="0">
                <a:latin typeface="Consolas" panose="020B0609020204030204" pitchFamily="49" charset="0"/>
              </a:rPr>
              <a:t>C7	['D', 'C', 'A’]</a:t>
            </a:r>
          </a:p>
          <a:p>
            <a:pPr>
              <a:lnSpc>
                <a:spcPct val="125000"/>
              </a:lnSpc>
            </a:pPr>
            <a:r>
              <a:rPr lang="en-US" sz="2000" b="1" dirty="0">
                <a:latin typeface="Consolas" panose="020B0609020204030204" pitchFamily="49" charset="0"/>
              </a:rPr>
              <a:t>C8	['A’]</a:t>
            </a:r>
          </a:p>
          <a:p>
            <a:pPr>
              <a:lnSpc>
                <a:spcPct val="125000"/>
              </a:lnSpc>
            </a:pPr>
            <a:r>
              <a:rPr lang="en-US" sz="2000" b="1" dirty="0">
                <a:latin typeface="Consolas" panose="020B0609020204030204" pitchFamily="49" charset="0"/>
              </a:rPr>
              <a:t>C9	['D', 'D', 'A’]</a:t>
            </a:r>
          </a:p>
          <a:p>
            <a:pPr>
              <a:lnSpc>
                <a:spcPct val="125000"/>
              </a:lnSpc>
            </a:pPr>
            <a:r>
              <a:rPr lang="en-US" sz="2000" b="1" dirty="0">
                <a:latin typeface="Consolas" panose="020B0609020204030204" pitchFamily="49" charset="0"/>
              </a:rPr>
              <a:t>C10	['D', 'D']</a:t>
            </a:r>
            <a:endParaRPr lang="en-US" sz="3000" b="1" dirty="0">
              <a:latin typeface="Consolas" panose="020B0609020204030204" pitchFamily="49" charset="0"/>
            </a:endParaRPr>
          </a:p>
        </p:txBody>
      </p:sp>
    </p:spTree>
    <p:extLst>
      <p:ext uri="{BB962C8B-B14F-4D97-AF65-F5344CB8AC3E}">
        <p14:creationId xmlns:p14="http://schemas.microsoft.com/office/powerpoint/2010/main" val="37125818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Item Indicator Format</a:t>
            </a:r>
          </a:p>
        </p:txBody>
      </p:sp>
      <p:sp>
        <p:nvSpPr>
          <p:cNvPr id="3" name="Content Placeholder 2"/>
          <p:cNvSpPr>
            <a:spLocks noGrp="1"/>
          </p:cNvSpPr>
          <p:nvPr>
            <p:ph idx="1"/>
          </p:nvPr>
        </p:nvSpPr>
        <p:spPr>
          <a:xfrm>
            <a:off x="1257300" y="2738438"/>
            <a:ext cx="15773400" cy="6527007"/>
          </a:xfrm>
        </p:spPr>
        <p:txBody>
          <a:bodyPr anchor="ctr">
            <a:noAutofit/>
          </a:bodyPr>
          <a:lstStyle/>
          <a:p>
            <a:pPr>
              <a:lnSpc>
                <a:spcPct val="125000"/>
              </a:lnSpc>
              <a:spcBef>
                <a:spcPts val="900"/>
              </a:spcBef>
            </a:pPr>
            <a:r>
              <a:rPr lang="en-US" sz="3900" dirty="0"/>
              <a:t>Each transaction has one record</a:t>
            </a:r>
          </a:p>
          <a:p>
            <a:pPr>
              <a:lnSpc>
                <a:spcPct val="125000"/>
              </a:lnSpc>
              <a:spcBef>
                <a:spcPts val="900"/>
              </a:spcBef>
            </a:pPr>
            <a:r>
              <a:rPr lang="en-US" sz="3900" dirty="0"/>
              <a:t>The first field identifies transactions.</a:t>
            </a:r>
          </a:p>
          <a:p>
            <a:pPr>
              <a:lnSpc>
                <a:spcPct val="125000"/>
              </a:lnSpc>
              <a:spcBef>
                <a:spcPts val="900"/>
              </a:spcBef>
            </a:pPr>
            <a:r>
              <a:rPr lang="en-US" sz="3900" dirty="0"/>
              <a:t>The remaining fields are Boolean values.</a:t>
            </a:r>
          </a:p>
          <a:p>
            <a:pPr>
              <a:lnSpc>
                <a:spcPct val="125000"/>
              </a:lnSpc>
              <a:spcBef>
                <a:spcPts val="900"/>
              </a:spcBef>
            </a:pPr>
            <a:r>
              <a:rPr lang="en-US" sz="3900" dirty="0"/>
              <a:t>If an item is in a transaction, the correspond</a:t>
            </a:r>
            <a:br>
              <a:rPr lang="en-US" sz="3900" dirty="0"/>
            </a:br>
            <a:r>
              <a:rPr lang="en-US" sz="3900" dirty="0"/>
              <a:t>field will be True.  Otherwise, False.</a:t>
            </a:r>
          </a:p>
          <a:p>
            <a:pPr>
              <a:lnSpc>
                <a:spcPct val="125000"/>
              </a:lnSpc>
              <a:spcBef>
                <a:spcPts val="900"/>
              </a:spcBef>
            </a:pPr>
            <a:r>
              <a:rPr lang="en-US" sz="3900" dirty="0"/>
              <a:t>A handy format for programming but inefficient for storage because most of the transactions contain a few items (thus many fields are FALSE).</a:t>
            </a:r>
          </a:p>
        </p:txBody>
      </p:sp>
      <p:graphicFrame>
        <p:nvGraphicFramePr>
          <p:cNvPr id="5" name="Table 4">
            <a:extLst>
              <a:ext uri="{FF2B5EF4-FFF2-40B4-BE49-F238E27FC236}">
                <a16:creationId xmlns:a16="http://schemas.microsoft.com/office/drawing/2014/main" id="{84583900-6860-9EF9-3DA7-6D84419B5C8F}"/>
              </a:ext>
            </a:extLst>
          </p:cNvPr>
          <p:cNvGraphicFramePr>
            <a:graphicFrameLocks noGrp="1"/>
          </p:cNvGraphicFramePr>
          <p:nvPr/>
        </p:nvGraphicFramePr>
        <p:xfrm>
          <a:off x="11692044" y="2182041"/>
          <a:ext cx="5689600" cy="50292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487693959"/>
                    </a:ext>
                  </a:extLst>
                </a:gridCol>
                <a:gridCol w="1270000">
                  <a:extLst>
                    <a:ext uri="{9D8B030D-6E8A-4147-A177-3AD203B41FA5}">
                      <a16:colId xmlns:a16="http://schemas.microsoft.com/office/drawing/2014/main" val="3313121855"/>
                    </a:ext>
                  </a:extLst>
                </a:gridCol>
                <a:gridCol w="1270000">
                  <a:extLst>
                    <a:ext uri="{9D8B030D-6E8A-4147-A177-3AD203B41FA5}">
                      <a16:colId xmlns:a16="http://schemas.microsoft.com/office/drawing/2014/main" val="1316875797"/>
                    </a:ext>
                  </a:extLst>
                </a:gridCol>
                <a:gridCol w="1270000">
                  <a:extLst>
                    <a:ext uri="{9D8B030D-6E8A-4147-A177-3AD203B41FA5}">
                      <a16:colId xmlns:a16="http://schemas.microsoft.com/office/drawing/2014/main" val="872866274"/>
                    </a:ext>
                  </a:extLst>
                </a:gridCol>
                <a:gridCol w="1270000">
                  <a:extLst>
                    <a:ext uri="{9D8B030D-6E8A-4147-A177-3AD203B41FA5}">
                      <a16:colId xmlns:a16="http://schemas.microsoft.com/office/drawing/2014/main" val="2072475449"/>
                    </a:ext>
                  </a:extLst>
                </a:gridCol>
              </a:tblGrid>
              <a:tr h="457200">
                <a:tc>
                  <a:txBody>
                    <a:bodyPr/>
                    <a:lstStyle/>
                    <a:p>
                      <a:pPr algn="ctr" fontAlgn="b"/>
                      <a:endParaRPr lang="en-US" sz="2400" b="0" i="0" u="none" strike="noStrike" dirty="0">
                        <a:solidFill>
                          <a:srgbClr val="000000"/>
                        </a:solidFill>
                        <a:effectLst/>
                        <a:latin typeface="Consolas" panose="020B0609020204030204" pitchFamily="49" charset="0"/>
                        <a:ea typeface="Calibri" panose="020F0502020204030204" pitchFamily="34" charset="0"/>
                        <a:cs typeface="Calibri" panose="020F0502020204030204" pitchFamily="34" charset="0"/>
                      </a:endParaRPr>
                    </a:p>
                  </a:txBody>
                  <a:tcPr marL="7620" marR="7620" marT="7620" marB="0" anchor="ctr"/>
                </a:tc>
                <a:tc>
                  <a:txBody>
                    <a:bodyPr/>
                    <a:lstStyle/>
                    <a:p>
                      <a:pPr algn="ctr" rtl="0" fontAlgn="ctr"/>
                      <a:r>
                        <a:rPr lang="en-US" sz="2400" u="none" strike="noStrike" dirty="0">
                          <a:effectLst/>
                          <a:latin typeface="Consolas" panose="020B0609020204030204" pitchFamily="49" charset="0"/>
                          <a:ea typeface="Calibri" panose="020F0502020204030204" pitchFamily="34" charset="0"/>
                          <a:cs typeface="Calibri" panose="020F0502020204030204" pitchFamily="34" charset="0"/>
                        </a:rPr>
                        <a:t>A</a:t>
                      </a:r>
                      <a:endParaRPr lang="en-US" sz="2400" b="0" i="0" u="none" strike="noStrike" dirty="0">
                        <a:solidFill>
                          <a:srgbClr val="000000"/>
                        </a:solidFill>
                        <a:effectLst/>
                        <a:latin typeface="Consolas" panose="020B0609020204030204" pitchFamily="49" charset="0"/>
                        <a:ea typeface="Calibri" panose="020F0502020204030204" pitchFamily="34" charset="0"/>
                        <a:cs typeface="Calibri" panose="020F0502020204030204" pitchFamily="34" charset="0"/>
                      </a:endParaRPr>
                    </a:p>
                  </a:txBody>
                  <a:tcPr marL="7620" marR="7620" marT="7620" marB="0" anchor="ctr"/>
                </a:tc>
                <a:tc>
                  <a:txBody>
                    <a:bodyPr/>
                    <a:lstStyle/>
                    <a:p>
                      <a:pPr algn="ctr" rtl="0" fontAlgn="ctr"/>
                      <a:r>
                        <a:rPr lang="en-US" sz="2400" u="none" strike="noStrike">
                          <a:effectLst/>
                          <a:latin typeface="Consolas" panose="020B0609020204030204" pitchFamily="49" charset="0"/>
                          <a:ea typeface="Calibri" panose="020F0502020204030204" pitchFamily="34" charset="0"/>
                          <a:cs typeface="Calibri" panose="020F0502020204030204" pitchFamily="34" charset="0"/>
                        </a:rPr>
                        <a:t>B</a:t>
                      </a:r>
                      <a:endParaRPr lang="en-US" sz="2400" b="0" i="0" u="none" strike="noStrike">
                        <a:solidFill>
                          <a:srgbClr val="000000"/>
                        </a:solidFill>
                        <a:effectLst/>
                        <a:latin typeface="Consolas" panose="020B0609020204030204" pitchFamily="49" charset="0"/>
                        <a:ea typeface="Calibri" panose="020F0502020204030204" pitchFamily="34" charset="0"/>
                        <a:cs typeface="Calibri" panose="020F0502020204030204" pitchFamily="34" charset="0"/>
                      </a:endParaRPr>
                    </a:p>
                  </a:txBody>
                  <a:tcPr marL="7620" marR="7620" marT="7620" marB="0" anchor="ctr"/>
                </a:tc>
                <a:tc>
                  <a:txBody>
                    <a:bodyPr/>
                    <a:lstStyle/>
                    <a:p>
                      <a:pPr algn="ctr" rtl="0" fontAlgn="ctr"/>
                      <a:r>
                        <a:rPr lang="en-US" sz="2400" u="none" strike="noStrike">
                          <a:effectLst/>
                          <a:latin typeface="Consolas" panose="020B0609020204030204" pitchFamily="49" charset="0"/>
                          <a:ea typeface="Calibri" panose="020F0502020204030204" pitchFamily="34" charset="0"/>
                          <a:cs typeface="Calibri" panose="020F0502020204030204" pitchFamily="34" charset="0"/>
                        </a:rPr>
                        <a:t>C</a:t>
                      </a:r>
                      <a:endParaRPr lang="en-US" sz="2400" b="0" i="0" u="none" strike="noStrike">
                        <a:solidFill>
                          <a:srgbClr val="000000"/>
                        </a:solidFill>
                        <a:effectLst/>
                        <a:latin typeface="Consolas" panose="020B0609020204030204" pitchFamily="49" charset="0"/>
                        <a:ea typeface="Calibri" panose="020F0502020204030204" pitchFamily="34" charset="0"/>
                        <a:cs typeface="Calibri" panose="020F0502020204030204" pitchFamily="34" charset="0"/>
                      </a:endParaRPr>
                    </a:p>
                  </a:txBody>
                  <a:tcPr marL="7620" marR="7620" marT="7620" marB="0" anchor="ctr"/>
                </a:tc>
                <a:tc>
                  <a:txBody>
                    <a:bodyPr/>
                    <a:lstStyle/>
                    <a:p>
                      <a:pPr algn="ctr" rtl="0" fontAlgn="ctr"/>
                      <a:r>
                        <a:rPr lang="en-US" sz="2400" u="none" strike="noStrike">
                          <a:effectLst/>
                          <a:latin typeface="Consolas" panose="020B0609020204030204" pitchFamily="49" charset="0"/>
                          <a:ea typeface="Calibri" panose="020F0502020204030204" pitchFamily="34" charset="0"/>
                          <a:cs typeface="Calibri" panose="020F0502020204030204" pitchFamily="34" charset="0"/>
                        </a:rPr>
                        <a:t>D</a:t>
                      </a:r>
                      <a:endParaRPr lang="en-US" sz="2400" b="0" i="0" u="none" strike="noStrike">
                        <a:solidFill>
                          <a:srgbClr val="000000"/>
                        </a:solidFill>
                        <a:effectLst/>
                        <a:latin typeface="Consolas" panose="020B0609020204030204" pitchFamily="49" charset="0"/>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1348864016"/>
                  </a:ext>
                </a:extLst>
              </a:tr>
              <a:tr h="457200">
                <a:tc>
                  <a:txBody>
                    <a:bodyPr/>
                    <a:lstStyle/>
                    <a:p>
                      <a:pPr algn="ctr" rtl="0" fontAlgn="ctr"/>
                      <a:r>
                        <a:rPr lang="en-US" sz="2400" b="0" i="0" u="none" strike="noStrike" dirty="0">
                          <a:solidFill>
                            <a:srgbClr val="000000"/>
                          </a:solidFill>
                          <a:effectLst/>
                          <a:latin typeface="Consolas" panose="020B0609020204030204" pitchFamily="49" charset="0"/>
                          <a:ea typeface="Calibri" panose="020F0502020204030204" pitchFamily="34" charset="0"/>
                          <a:cs typeface="Calibri" panose="020F0502020204030204" pitchFamily="34" charset="0"/>
                        </a:rPr>
                        <a:t>C1</a:t>
                      </a:r>
                    </a:p>
                  </a:txBody>
                  <a:tcPr marL="7620" marR="7620" marT="7620" marB="0" anchor="ctr"/>
                </a:tc>
                <a:tc>
                  <a:txBody>
                    <a:bodyPr/>
                    <a:lstStyle/>
                    <a:p>
                      <a:pPr algn="ctr" rtl="0" fontAlgn="ctr"/>
                      <a:r>
                        <a:rPr lang="en-US" sz="2400" u="none" strike="noStrike">
                          <a:effectLst/>
                          <a:latin typeface="Consolas" panose="020B0609020204030204" pitchFamily="49" charset="0"/>
                          <a:ea typeface="Calibri" panose="020F0502020204030204" pitchFamily="34" charset="0"/>
                          <a:cs typeface="Calibri" panose="020F0502020204030204" pitchFamily="34" charset="0"/>
                        </a:rPr>
                        <a:t>TRUE</a:t>
                      </a:r>
                      <a:endParaRPr lang="en-US" sz="2400" b="0" i="0" u="none" strike="noStrike">
                        <a:solidFill>
                          <a:srgbClr val="000000"/>
                        </a:solidFill>
                        <a:effectLst/>
                        <a:latin typeface="Consolas" panose="020B0609020204030204" pitchFamily="49" charset="0"/>
                        <a:ea typeface="Calibri" panose="020F0502020204030204" pitchFamily="34" charset="0"/>
                        <a:cs typeface="Calibri" panose="020F0502020204030204" pitchFamily="34" charset="0"/>
                      </a:endParaRPr>
                    </a:p>
                  </a:txBody>
                  <a:tcPr marL="7620" marR="7620" marT="7620" marB="0" anchor="ctr"/>
                </a:tc>
                <a:tc>
                  <a:txBody>
                    <a:bodyPr/>
                    <a:lstStyle/>
                    <a:p>
                      <a:pPr algn="ctr" rtl="0" fontAlgn="ctr"/>
                      <a:r>
                        <a:rPr lang="en-US" sz="2400" u="none" strike="noStrike" dirty="0">
                          <a:effectLst/>
                          <a:latin typeface="Consolas" panose="020B0609020204030204" pitchFamily="49" charset="0"/>
                          <a:ea typeface="Calibri" panose="020F0502020204030204" pitchFamily="34" charset="0"/>
                          <a:cs typeface="Calibri" panose="020F0502020204030204" pitchFamily="34" charset="0"/>
                        </a:rPr>
                        <a:t>TRUE</a:t>
                      </a:r>
                      <a:endParaRPr lang="en-US" sz="2400" b="0" i="0" u="none" strike="noStrike" dirty="0">
                        <a:solidFill>
                          <a:srgbClr val="000000"/>
                        </a:solidFill>
                        <a:effectLst/>
                        <a:latin typeface="Consolas" panose="020B0609020204030204" pitchFamily="49" charset="0"/>
                        <a:ea typeface="Calibri" panose="020F0502020204030204" pitchFamily="34" charset="0"/>
                        <a:cs typeface="Calibri" panose="020F0502020204030204" pitchFamily="34" charset="0"/>
                      </a:endParaRPr>
                    </a:p>
                  </a:txBody>
                  <a:tcPr marL="7620" marR="7620" marT="7620" marB="0" anchor="ctr"/>
                </a:tc>
                <a:tc>
                  <a:txBody>
                    <a:bodyPr/>
                    <a:lstStyle/>
                    <a:p>
                      <a:pPr algn="ctr" rtl="0" fontAlgn="ctr"/>
                      <a:r>
                        <a:rPr lang="en-US" sz="2400" u="none" strike="noStrike">
                          <a:effectLst/>
                          <a:latin typeface="Consolas" panose="020B0609020204030204" pitchFamily="49" charset="0"/>
                          <a:ea typeface="Calibri" panose="020F0502020204030204" pitchFamily="34" charset="0"/>
                          <a:cs typeface="Calibri" panose="020F0502020204030204" pitchFamily="34" charset="0"/>
                        </a:rPr>
                        <a:t>TRUE</a:t>
                      </a:r>
                      <a:endParaRPr lang="en-US" sz="2400" b="0" i="0" u="none" strike="noStrike">
                        <a:solidFill>
                          <a:srgbClr val="000000"/>
                        </a:solidFill>
                        <a:effectLst/>
                        <a:latin typeface="Consolas" panose="020B0609020204030204" pitchFamily="49" charset="0"/>
                        <a:ea typeface="Calibri" panose="020F0502020204030204" pitchFamily="34" charset="0"/>
                        <a:cs typeface="Calibri" panose="020F0502020204030204" pitchFamily="34" charset="0"/>
                      </a:endParaRPr>
                    </a:p>
                  </a:txBody>
                  <a:tcPr marL="7620" marR="7620" marT="7620" marB="0" anchor="ctr"/>
                </a:tc>
                <a:tc>
                  <a:txBody>
                    <a:bodyPr/>
                    <a:lstStyle/>
                    <a:p>
                      <a:pPr algn="ctr" rtl="0" fontAlgn="ctr"/>
                      <a:r>
                        <a:rPr lang="en-US" sz="2400" u="none" strike="noStrike">
                          <a:effectLst/>
                          <a:latin typeface="Consolas" panose="020B0609020204030204" pitchFamily="49" charset="0"/>
                          <a:ea typeface="Calibri" panose="020F0502020204030204" pitchFamily="34" charset="0"/>
                          <a:cs typeface="Calibri" panose="020F0502020204030204" pitchFamily="34" charset="0"/>
                        </a:rPr>
                        <a:t>TRUE</a:t>
                      </a:r>
                      <a:endParaRPr lang="en-US" sz="2400" b="0" i="0" u="none" strike="noStrike">
                        <a:solidFill>
                          <a:srgbClr val="000000"/>
                        </a:solidFill>
                        <a:effectLst/>
                        <a:latin typeface="Consolas" panose="020B0609020204030204" pitchFamily="49" charset="0"/>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385304709"/>
                  </a:ext>
                </a:extLst>
              </a:tr>
              <a:tr h="457200">
                <a:tc>
                  <a:txBody>
                    <a:bodyPr/>
                    <a:lstStyle/>
                    <a:p>
                      <a:pPr algn="ctr" rtl="0" fontAlgn="ctr"/>
                      <a:r>
                        <a:rPr lang="en-US" sz="2400" b="0" i="0" u="none" strike="noStrike" dirty="0">
                          <a:solidFill>
                            <a:srgbClr val="000000"/>
                          </a:solidFill>
                          <a:effectLst/>
                          <a:latin typeface="Consolas" panose="020B0609020204030204" pitchFamily="49" charset="0"/>
                          <a:ea typeface="Calibri" panose="020F0502020204030204" pitchFamily="34" charset="0"/>
                          <a:cs typeface="Calibri" panose="020F0502020204030204" pitchFamily="34" charset="0"/>
                        </a:rPr>
                        <a:t>C2</a:t>
                      </a:r>
                    </a:p>
                  </a:txBody>
                  <a:tcPr marL="7620" marR="7620" marT="7620" marB="0" anchor="ctr"/>
                </a:tc>
                <a:tc>
                  <a:txBody>
                    <a:bodyPr/>
                    <a:lstStyle/>
                    <a:p>
                      <a:pPr algn="ctr" rtl="0" fontAlgn="ctr"/>
                      <a:r>
                        <a:rPr lang="en-US" sz="2400" u="none" strike="noStrike">
                          <a:effectLst/>
                          <a:latin typeface="Consolas" panose="020B0609020204030204" pitchFamily="49" charset="0"/>
                          <a:ea typeface="Calibri" panose="020F0502020204030204" pitchFamily="34" charset="0"/>
                          <a:cs typeface="Calibri" panose="020F0502020204030204" pitchFamily="34" charset="0"/>
                        </a:rPr>
                        <a:t>FALSE</a:t>
                      </a:r>
                      <a:endParaRPr lang="en-US" sz="2400" b="0" i="0" u="none" strike="noStrike">
                        <a:solidFill>
                          <a:srgbClr val="000000"/>
                        </a:solidFill>
                        <a:effectLst/>
                        <a:latin typeface="Consolas" panose="020B0609020204030204" pitchFamily="49" charset="0"/>
                        <a:ea typeface="Calibri" panose="020F0502020204030204" pitchFamily="34" charset="0"/>
                        <a:cs typeface="Calibri" panose="020F0502020204030204" pitchFamily="34" charset="0"/>
                      </a:endParaRPr>
                    </a:p>
                  </a:txBody>
                  <a:tcPr marL="7620" marR="7620" marT="7620" marB="0" anchor="ctr"/>
                </a:tc>
                <a:tc>
                  <a:txBody>
                    <a:bodyPr/>
                    <a:lstStyle/>
                    <a:p>
                      <a:pPr algn="ctr" rtl="0" fontAlgn="ctr"/>
                      <a:r>
                        <a:rPr lang="en-US" sz="2400" u="none" strike="noStrike">
                          <a:effectLst/>
                          <a:latin typeface="Consolas" panose="020B0609020204030204" pitchFamily="49" charset="0"/>
                          <a:ea typeface="Calibri" panose="020F0502020204030204" pitchFamily="34" charset="0"/>
                          <a:cs typeface="Calibri" panose="020F0502020204030204" pitchFamily="34" charset="0"/>
                        </a:rPr>
                        <a:t>FALSE</a:t>
                      </a:r>
                      <a:endParaRPr lang="en-US" sz="2400" b="0" i="0" u="none" strike="noStrike">
                        <a:solidFill>
                          <a:srgbClr val="000000"/>
                        </a:solidFill>
                        <a:effectLst/>
                        <a:latin typeface="Consolas" panose="020B0609020204030204" pitchFamily="49" charset="0"/>
                        <a:ea typeface="Calibri" panose="020F0502020204030204" pitchFamily="34" charset="0"/>
                        <a:cs typeface="Calibri" panose="020F0502020204030204" pitchFamily="34" charset="0"/>
                      </a:endParaRPr>
                    </a:p>
                  </a:txBody>
                  <a:tcPr marL="7620" marR="7620" marT="7620" marB="0" anchor="ctr"/>
                </a:tc>
                <a:tc>
                  <a:txBody>
                    <a:bodyPr/>
                    <a:lstStyle/>
                    <a:p>
                      <a:pPr algn="ctr" rtl="0" fontAlgn="ctr"/>
                      <a:r>
                        <a:rPr lang="en-US" sz="2400" u="none" strike="noStrike">
                          <a:effectLst/>
                          <a:latin typeface="Consolas" panose="020B0609020204030204" pitchFamily="49" charset="0"/>
                          <a:ea typeface="Calibri" panose="020F0502020204030204" pitchFamily="34" charset="0"/>
                          <a:cs typeface="Calibri" panose="020F0502020204030204" pitchFamily="34" charset="0"/>
                        </a:rPr>
                        <a:t>FALSE</a:t>
                      </a:r>
                      <a:endParaRPr lang="en-US" sz="2400" b="0" i="0" u="none" strike="noStrike">
                        <a:solidFill>
                          <a:srgbClr val="000000"/>
                        </a:solidFill>
                        <a:effectLst/>
                        <a:latin typeface="Consolas" panose="020B0609020204030204" pitchFamily="49" charset="0"/>
                        <a:ea typeface="Calibri" panose="020F0502020204030204" pitchFamily="34" charset="0"/>
                        <a:cs typeface="Calibri" panose="020F0502020204030204" pitchFamily="34" charset="0"/>
                      </a:endParaRPr>
                    </a:p>
                  </a:txBody>
                  <a:tcPr marL="7620" marR="7620" marT="7620" marB="0" anchor="ctr"/>
                </a:tc>
                <a:tc>
                  <a:txBody>
                    <a:bodyPr/>
                    <a:lstStyle/>
                    <a:p>
                      <a:pPr algn="ctr" rtl="0" fontAlgn="ctr"/>
                      <a:r>
                        <a:rPr lang="en-US" sz="2400" u="none" strike="noStrike">
                          <a:effectLst/>
                          <a:latin typeface="Consolas" panose="020B0609020204030204" pitchFamily="49" charset="0"/>
                          <a:ea typeface="Calibri" panose="020F0502020204030204" pitchFamily="34" charset="0"/>
                          <a:cs typeface="Calibri" panose="020F0502020204030204" pitchFamily="34" charset="0"/>
                        </a:rPr>
                        <a:t>TRUE</a:t>
                      </a:r>
                      <a:endParaRPr lang="en-US" sz="2400" b="0" i="0" u="none" strike="noStrike">
                        <a:solidFill>
                          <a:srgbClr val="000000"/>
                        </a:solidFill>
                        <a:effectLst/>
                        <a:latin typeface="Consolas" panose="020B0609020204030204" pitchFamily="49" charset="0"/>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3372869164"/>
                  </a:ext>
                </a:extLst>
              </a:tr>
              <a:tr h="457200">
                <a:tc>
                  <a:txBody>
                    <a:bodyPr/>
                    <a:lstStyle/>
                    <a:p>
                      <a:pPr algn="ctr" rtl="0" fontAlgn="ctr"/>
                      <a:r>
                        <a:rPr lang="en-US" sz="2400" b="0" i="0" u="none" strike="noStrike" dirty="0">
                          <a:solidFill>
                            <a:srgbClr val="000000"/>
                          </a:solidFill>
                          <a:effectLst/>
                          <a:latin typeface="Consolas" panose="020B0609020204030204" pitchFamily="49" charset="0"/>
                          <a:ea typeface="Calibri" panose="020F0502020204030204" pitchFamily="34" charset="0"/>
                          <a:cs typeface="Calibri" panose="020F0502020204030204" pitchFamily="34" charset="0"/>
                        </a:rPr>
                        <a:t>C3</a:t>
                      </a:r>
                    </a:p>
                  </a:txBody>
                  <a:tcPr marL="7620" marR="7620" marT="7620" marB="0" anchor="ctr"/>
                </a:tc>
                <a:tc>
                  <a:txBody>
                    <a:bodyPr/>
                    <a:lstStyle/>
                    <a:p>
                      <a:pPr algn="ctr" rtl="0" fontAlgn="ctr"/>
                      <a:r>
                        <a:rPr lang="en-US" sz="2400" u="none" strike="noStrike">
                          <a:effectLst/>
                          <a:latin typeface="Consolas" panose="020B0609020204030204" pitchFamily="49" charset="0"/>
                          <a:ea typeface="Calibri" panose="020F0502020204030204" pitchFamily="34" charset="0"/>
                          <a:cs typeface="Calibri" panose="020F0502020204030204" pitchFamily="34" charset="0"/>
                        </a:rPr>
                        <a:t>FALSE</a:t>
                      </a:r>
                      <a:endParaRPr lang="en-US" sz="2400" b="0" i="0" u="none" strike="noStrike">
                        <a:solidFill>
                          <a:srgbClr val="000000"/>
                        </a:solidFill>
                        <a:effectLst/>
                        <a:latin typeface="Consolas" panose="020B0609020204030204" pitchFamily="49" charset="0"/>
                        <a:ea typeface="Calibri" panose="020F0502020204030204" pitchFamily="34" charset="0"/>
                        <a:cs typeface="Calibri" panose="020F0502020204030204" pitchFamily="34" charset="0"/>
                      </a:endParaRPr>
                    </a:p>
                  </a:txBody>
                  <a:tcPr marL="7620" marR="7620" marT="7620" marB="0" anchor="ctr"/>
                </a:tc>
                <a:tc>
                  <a:txBody>
                    <a:bodyPr/>
                    <a:lstStyle/>
                    <a:p>
                      <a:pPr algn="ctr" rtl="0" fontAlgn="ctr"/>
                      <a:r>
                        <a:rPr lang="en-US" sz="2400" u="none" strike="noStrike">
                          <a:effectLst/>
                          <a:latin typeface="Consolas" panose="020B0609020204030204" pitchFamily="49" charset="0"/>
                          <a:ea typeface="Calibri" panose="020F0502020204030204" pitchFamily="34" charset="0"/>
                          <a:cs typeface="Calibri" panose="020F0502020204030204" pitchFamily="34" charset="0"/>
                        </a:rPr>
                        <a:t>FALSE</a:t>
                      </a:r>
                      <a:endParaRPr lang="en-US" sz="2400" b="0" i="0" u="none" strike="noStrike">
                        <a:solidFill>
                          <a:srgbClr val="000000"/>
                        </a:solidFill>
                        <a:effectLst/>
                        <a:latin typeface="Consolas" panose="020B0609020204030204" pitchFamily="49" charset="0"/>
                        <a:ea typeface="Calibri" panose="020F0502020204030204" pitchFamily="34" charset="0"/>
                        <a:cs typeface="Calibri" panose="020F0502020204030204" pitchFamily="34" charset="0"/>
                      </a:endParaRPr>
                    </a:p>
                  </a:txBody>
                  <a:tcPr marL="7620" marR="7620" marT="7620" marB="0" anchor="ctr"/>
                </a:tc>
                <a:tc>
                  <a:txBody>
                    <a:bodyPr/>
                    <a:lstStyle/>
                    <a:p>
                      <a:pPr algn="ctr" rtl="0" fontAlgn="ctr"/>
                      <a:r>
                        <a:rPr lang="en-US" sz="2400" u="none" strike="noStrike" dirty="0">
                          <a:effectLst/>
                          <a:latin typeface="Consolas" panose="020B0609020204030204" pitchFamily="49" charset="0"/>
                          <a:ea typeface="Calibri" panose="020F0502020204030204" pitchFamily="34" charset="0"/>
                          <a:cs typeface="Calibri" panose="020F0502020204030204" pitchFamily="34" charset="0"/>
                        </a:rPr>
                        <a:t>FALSE</a:t>
                      </a:r>
                      <a:endParaRPr lang="en-US" sz="2400" b="0" i="0" u="none" strike="noStrike" dirty="0">
                        <a:solidFill>
                          <a:srgbClr val="000000"/>
                        </a:solidFill>
                        <a:effectLst/>
                        <a:latin typeface="Consolas" panose="020B0609020204030204" pitchFamily="49" charset="0"/>
                        <a:ea typeface="Calibri" panose="020F0502020204030204" pitchFamily="34" charset="0"/>
                        <a:cs typeface="Calibri" panose="020F0502020204030204" pitchFamily="34" charset="0"/>
                      </a:endParaRPr>
                    </a:p>
                  </a:txBody>
                  <a:tcPr marL="7620" marR="7620" marT="7620" marB="0" anchor="ctr"/>
                </a:tc>
                <a:tc>
                  <a:txBody>
                    <a:bodyPr/>
                    <a:lstStyle/>
                    <a:p>
                      <a:pPr algn="ctr" rtl="0" fontAlgn="ctr"/>
                      <a:r>
                        <a:rPr lang="en-US" sz="2400" u="none" strike="noStrike">
                          <a:effectLst/>
                          <a:latin typeface="Consolas" panose="020B0609020204030204" pitchFamily="49" charset="0"/>
                          <a:ea typeface="Calibri" panose="020F0502020204030204" pitchFamily="34" charset="0"/>
                          <a:cs typeface="Calibri" panose="020F0502020204030204" pitchFamily="34" charset="0"/>
                        </a:rPr>
                        <a:t>TRUE</a:t>
                      </a:r>
                      <a:endParaRPr lang="en-US" sz="2400" b="0" i="0" u="none" strike="noStrike">
                        <a:solidFill>
                          <a:srgbClr val="000000"/>
                        </a:solidFill>
                        <a:effectLst/>
                        <a:latin typeface="Consolas" panose="020B0609020204030204" pitchFamily="49" charset="0"/>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2058414508"/>
                  </a:ext>
                </a:extLst>
              </a:tr>
              <a:tr h="457200">
                <a:tc>
                  <a:txBody>
                    <a:bodyPr/>
                    <a:lstStyle/>
                    <a:p>
                      <a:pPr algn="ctr" rtl="0" fontAlgn="ctr"/>
                      <a:r>
                        <a:rPr lang="en-US" sz="2400" b="0" i="0" u="none" strike="noStrike" dirty="0">
                          <a:solidFill>
                            <a:srgbClr val="000000"/>
                          </a:solidFill>
                          <a:effectLst/>
                          <a:latin typeface="Consolas" panose="020B0609020204030204" pitchFamily="49" charset="0"/>
                          <a:ea typeface="Calibri" panose="020F0502020204030204" pitchFamily="34" charset="0"/>
                          <a:cs typeface="Calibri" panose="020F0502020204030204" pitchFamily="34" charset="0"/>
                        </a:rPr>
                        <a:t>C4</a:t>
                      </a:r>
                    </a:p>
                  </a:txBody>
                  <a:tcPr marL="7620" marR="7620" marT="7620" marB="0" anchor="ctr"/>
                </a:tc>
                <a:tc>
                  <a:txBody>
                    <a:bodyPr/>
                    <a:lstStyle/>
                    <a:p>
                      <a:pPr algn="ctr" rtl="0" fontAlgn="ctr"/>
                      <a:r>
                        <a:rPr lang="en-US" sz="2400" u="none" strike="noStrike">
                          <a:effectLst/>
                          <a:latin typeface="Consolas" panose="020B0609020204030204" pitchFamily="49" charset="0"/>
                          <a:ea typeface="Calibri" panose="020F0502020204030204" pitchFamily="34" charset="0"/>
                          <a:cs typeface="Calibri" panose="020F0502020204030204" pitchFamily="34" charset="0"/>
                        </a:rPr>
                        <a:t>FALSE</a:t>
                      </a:r>
                      <a:endParaRPr lang="en-US" sz="2400" b="0" i="0" u="none" strike="noStrike">
                        <a:solidFill>
                          <a:srgbClr val="000000"/>
                        </a:solidFill>
                        <a:effectLst/>
                        <a:latin typeface="Consolas" panose="020B0609020204030204" pitchFamily="49" charset="0"/>
                        <a:ea typeface="Calibri" panose="020F0502020204030204" pitchFamily="34" charset="0"/>
                        <a:cs typeface="Calibri" panose="020F0502020204030204" pitchFamily="34" charset="0"/>
                      </a:endParaRPr>
                    </a:p>
                  </a:txBody>
                  <a:tcPr marL="7620" marR="7620" marT="7620" marB="0" anchor="ctr"/>
                </a:tc>
                <a:tc>
                  <a:txBody>
                    <a:bodyPr/>
                    <a:lstStyle/>
                    <a:p>
                      <a:pPr algn="ctr" rtl="0" fontAlgn="ctr"/>
                      <a:r>
                        <a:rPr lang="en-US" sz="2400" u="none" strike="noStrike">
                          <a:effectLst/>
                          <a:latin typeface="Consolas" panose="020B0609020204030204" pitchFamily="49" charset="0"/>
                          <a:ea typeface="Calibri" panose="020F0502020204030204" pitchFamily="34" charset="0"/>
                          <a:cs typeface="Calibri" panose="020F0502020204030204" pitchFamily="34" charset="0"/>
                        </a:rPr>
                        <a:t>TRUE</a:t>
                      </a:r>
                      <a:endParaRPr lang="en-US" sz="2400" b="0" i="0" u="none" strike="noStrike">
                        <a:solidFill>
                          <a:srgbClr val="000000"/>
                        </a:solidFill>
                        <a:effectLst/>
                        <a:latin typeface="Consolas" panose="020B0609020204030204" pitchFamily="49" charset="0"/>
                        <a:ea typeface="Calibri" panose="020F0502020204030204" pitchFamily="34" charset="0"/>
                        <a:cs typeface="Calibri" panose="020F0502020204030204" pitchFamily="34" charset="0"/>
                      </a:endParaRPr>
                    </a:p>
                  </a:txBody>
                  <a:tcPr marL="7620" marR="7620" marT="7620" marB="0" anchor="ctr"/>
                </a:tc>
                <a:tc>
                  <a:txBody>
                    <a:bodyPr/>
                    <a:lstStyle/>
                    <a:p>
                      <a:pPr algn="ctr" rtl="0" fontAlgn="ctr"/>
                      <a:r>
                        <a:rPr lang="en-US" sz="2400" u="none" strike="noStrike">
                          <a:effectLst/>
                          <a:latin typeface="Consolas" panose="020B0609020204030204" pitchFamily="49" charset="0"/>
                          <a:ea typeface="Calibri" panose="020F0502020204030204" pitchFamily="34" charset="0"/>
                          <a:cs typeface="Calibri" panose="020F0502020204030204" pitchFamily="34" charset="0"/>
                        </a:rPr>
                        <a:t>FALSE</a:t>
                      </a:r>
                      <a:endParaRPr lang="en-US" sz="2400" b="0" i="0" u="none" strike="noStrike">
                        <a:solidFill>
                          <a:srgbClr val="000000"/>
                        </a:solidFill>
                        <a:effectLst/>
                        <a:latin typeface="Consolas" panose="020B0609020204030204" pitchFamily="49" charset="0"/>
                        <a:ea typeface="Calibri" panose="020F0502020204030204" pitchFamily="34" charset="0"/>
                        <a:cs typeface="Calibri" panose="020F0502020204030204" pitchFamily="34" charset="0"/>
                      </a:endParaRPr>
                    </a:p>
                  </a:txBody>
                  <a:tcPr marL="7620" marR="7620" marT="7620" marB="0" anchor="ctr"/>
                </a:tc>
                <a:tc>
                  <a:txBody>
                    <a:bodyPr/>
                    <a:lstStyle/>
                    <a:p>
                      <a:pPr algn="ctr" rtl="0" fontAlgn="ctr"/>
                      <a:r>
                        <a:rPr lang="en-US" sz="2400" u="none" strike="noStrike">
                          <a:effectLst/>
                          <a:latin typeface="Consolas" panose="020B0609020204030204" pitchFamily="49" charset="0"/>
                          <a:ea typeface="Calibri" panose="020F0502020204030204" pitchFamily="34" charset="0"/>
                          <a:cs typeface="Calibri" panose="020F0502020204030204" pitchFamily="34" charset="0"/>
                        </a:rPr>
                        <a:t>FALSE</a:t>
                      </a:r>
                      <a:endParaRPr lang="en-US" sz="2400" b="0" i="0" u="none" strike="noStrike">
                        <a:solidFill>
                          <a:srgbClr val="000000"/>
                        </a:solidFill>
                        <a:effectLst/>
                        <a:latin typeface="Consolas" panose="020B0609020204030204" pitchFamily="49" charset="0"/>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1706535919"/>
                  </a:ext>
                </a:extLst>
              </a:tr>
              <a:tr h="457200">
                <a:tc>
                  <a:txBody>
                    <a:bodyPr/>
                    <a:lstStyle/>
                    <a:p>
                      <a:pPr algn="ctr" rtl="0" fontAlgn="ctr"/>
                      <a:r>
                        <a:rPr lang="en-US" sz="2400" b="0" i="0" u="none" strike="noStrike" dirty="0">
                          <a:solidFill>
                            <a:srgbClr val="000000"/>
                          </a:solidFill>
                          <a:effectLst/>
                          <a:latin typeface="Consolas" panose="020B0609020204030204" pitchFamily="49" charset="0"/>
                          <a:ea typeface="Calibri" panose="020F0502020204030204" pitchFamily="34" charset="0"/>
                          <a:cs typeface="Calibri" panose="020F0502020204030204" pitchFamily="34" charset="0"/>
                        </a:rPr>
                        <a:t>C5</a:t>
                      </a:r>
                    </a:p>
                  </a:txBody>
                  <a:tcPr marL="7620" marR="7620" marT="7620" marB="0" anchor="ctr"/>
                </a:tc>
                <a:tc>
                  <a:txBody>
                    <a:bodyPr/>
                    <a:lstStyle/>
                    <a:p>
                      <a:pPr algn="ctr" rtl="0" fontAlgn="ctr"/>
                      <a:r>
                        <a:rPr lang="en-US" sz="2400" u="none" strike="noStrike">
                          <a:effectLst/>
                          <a:latin typeface="Consolas" panose="020B0609020204030204" pitchFamily="49" charset="0"/>
                          <a:ea typeface="Calibri" panose="020F0502020204030204" pitchFamily="34" charset="0"/>
                          <a:cs typeface="Calibri" panose="020F0502020204030204" pitchFamily="34" charset="0"/>
                        </a:rPr>
                        <a:t>FALSE</a:t>
                      </a:r>
                      <a:endParaRPr lang="en-US" sz="2400" b="0" i="0" u="none" strike="noStrike">
                        <a:solidFill>
                          <a:srgbClr val="000000"/>
                        </a:solidFill>
                        <a:effectLst/>
                        <a:latin typeface="Consolas" panose="020B0609020204030204" pitchFamily="49" charset="0"/>
                        <a:ea typeface="Calibri" panose="020F0502020204030204" pitchFamily="34" charset="0"/>
                        <a:cs typeface="Calibri" panose="020F0502020204030204" pitchFamily="34" charset="0"/>
                      </a:endParaRPr>
                    </a:p>
                  </a:txBody>
                  <a:tcPr marL="7620" marR="7620" marT="7620" marB="0" anchor="ctr"/>
                </a:tc>
                <a:tc>
                  <a:txBody>
                    <a:bodyPr/>
                    <a:lstStyle/>
                    <a:p>
                      <a:pPr algn="ctr" rtl="0" fontAlgn="ctr"/>
                      <a:r>
                        <a:rPr lang="en-US" sz="2400" u="none" strike="noStrike">
                          <a:effectLst/>
                          <a:latin typeface="Consolas" panose="020B0609020204030204" pitchFamily="49" charset="0"/>
                          <a:ea typeface="Calibri" panose="020F0502020204030204" pitchFamily="34" charset="0"/>
                          <a:cs typeface="Calibri" panose="020F0502020204030204" pitchFamily="34" charset="0"/>
                        </a:rPr>
                        <a:t>TRUE</a:t>
                      </a:r>
                      <a:endParaRPr lang="en-US" sz="2400" b="0" i="0" u="none" strike="noStrike">
                        <a:solidFill>
                          <a:srgbClr val="000000"/>
                        </a:solidFill>
                        <a:effectLst/>
                        <a:latin typeface="Consolas" panose="020B0609020204030204" pitchFamily="49" charset="0"/>
                        <a:ea typeface="Calibri" panose="020F0502020204030204" pitchFamily="34" charset="0"/>
                        <a:cs typeface="Calibri" panose="020F0502020204030204" pitchFamily="34" charset="0"/>
                      </a:endParaRPr>
                    </a:p>
                  </a:txBody>
                  <a:tcPr marL="7620" marR="7620" marT="7620" marB="0" anchor="ctr"/>
                </a:tc>
                <a:tc>
                  <a:txBody>
                    <a:bodyPr/>
                    <a:lstStyle/>
                    <a:p>
                      <a:pPr algn="ctr" rtl="0" fontAlgn="ctr"/>
                      <a:r>
                        <a:rPr lang="en-US" sz="2400" u="none" strike="noStrike" dirty="0">
                          <a:effectLst/>
                          <a:latin typeface="Consolas" panose="020B0609020204030204" pitchFamily="49" charset="0"/>
                          <a:ea typeface="Calibri" panose="020F0502020204030204" pitchFamily="34" charset="0"/>
                          <a:cs typeface="Calibri" panose="020F0502020204030204" pitchFamily="34" charset="0"/>
                        </a:rPr>
                        <a:t>FALSE</a:t>
                      </a:r>
                      <a:endParaRPr lang="en-US" sz="2400" b="0" i="0" u="none" strike="noStrike" dirty="0">
                        <a:solidFill>
                          <a:srgbClr val="000000"/>
                        </a:solidFill>
                        <a:effectLst/>
                        <a:latin typeface="Consolas" panose="020B0609020204030204" pitchFamily="49" charset="0"/>
                        <a:ea typeface="Calibri" panose="020F0502020204030204" pitchFamily="34" charset="0"/>
                        <a:cs typeface="Calibri" panose="020F0502020204030204" pitchFamily="34" charset="0"/>
                      </a:endParaRPr>
                    </a:p>
                  </a:txBody>
                  <a:tcPr marL="7620" marR="7620" marT="7620" marB="0" anchor="ctr"/>
                </a:tc>
                <a:tc>
                  <a:txBody>
                    <a:bodyPr/>
                    <a:lstStyle/>
                    <a:p>
                      <a:pPr algn="ctr" rtl="0" fontAlgn="ctr"/>
                      <a:r>
                        <a:rPr lang="en-US" sz="2400" u="none" strike="noStrike" dirty="0">
                          <a:effectLst/>
                          <a:latin typeface="Consolas" panose="020B0609020204030204" pitchFamily="49" charset="0"/>
                          <a:ea typeface="Calibri" panose="020F0502020204030204" pitchFamily="34" charset="0"/>
                          <a:cs typeface="Calibri" panose="020F0502020204030204" pitchFamily="34" charset="0"/>
                        </a:rPr>
                        <a:t>TRUE</a:t>
                      </a:r>
                      <a:endParaRPr lang="en-US" sz="2400" b="0" i="0" u="none" strike="noStrike" dirty="0">
                        <a:solidFill>
                          <a:srgbClr val="000000"/>
                        </a:solidFill>
                        <a:effectLst/>
                        <a:latin typeface="Consolas" panose="020B0609020204030204" pitchFamily="49" charset="0"/>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864671698"/>
                  </a:ext>
                </a:extLst>
              </a:tr>
              <a:tr h="457200">
                <a:tc>
                  <a:txBody>
                    <a:bodyPr/>
                    <a:lstStyle/>
                    <a:p>
                      <a:pPr algn="ctr" rtl="0" fontAlgn="ctr"/>
                      <a:r>
                        <a:rPr lang="en-US" sz="2400" b="0" i="0" u="none" strike="noStrike" dirty="0">
                          <a:solidFill>
                            <a:srgbClr val="000000"/>
                          </a:solidFill>
                          <a:effectLst/>
                          <a:latin typeface="Consolas" panose="020B0609020204030204" pitchFamily="49" charset="0"/>
                          <a:ea typeface="Calibri" panose="020F0502020204030204" pitchFamily="34" charset="0"/>
                          <a:cs typeface="Calibri" panose="020F0502020204030204" pitchFamily="34" charset="0"/>
                        </a:rPr>
                        <a:t>C6</a:t>
                      </a:r>
                    </a:p>
                  </a:txBody>
                  <a:tcPr marL="7620" marR="7620" marT="7620" marB="0" anchor="ctr"/>
                </a:tc>
                <a:tc>
                  <a:txBody>
                    <a:bodyPr/>
                    <a:lstStyle/>
                    <a:p>
                      <a:pPr algn="ctr" rtl="0" fontAlgn="ctr"/>
                      <a:r>
                        <a:rPr lang="en-US" sz="2400" u="none" strike="noStrike">
                          <a:effectLst/>
                          <a:latin typeface="Consolas" panose="020B0609020204030204" pitchFamily="49" charset="0"/>
                          <a:ea typeface="Calibri" panose="020F0502020204030204" pitchFamily="34" charset="0"/>
                          <a:cs typeface="Calibri" panose="020F0502020204030204" pitchFamily="34" charset="0"/>
                        </a:rPr>
                        <a:t>FALSE</a:t>
                      </a:r>
                      <a:endParaRPr lang="en-US" sz="2400" b="0" i="0" u="none" strike="noStrike">
                        <a:solidFill>
                          <a:srgbClr val="000000"/>
                        </a:solidFill>
                        <a:effectLst/>
                        <a:latin typeface="Consolas" panose="020B0609020204030204" pitchFamily="49" charset="0"/>
                        <a:ea typeface="Calibri" panose="020F0502020204030204" pitchFamily="34" charset="0"/>
                        <a:cs typeface="Calibri" panose="020F0502020204030204" pitchFamily="34" charset="0"/>
                      </a:endParaRPr>
                    </a:p>
                  </a:txBody>
                  <a:tcPr marL="7620" marR="7620" marT="7620" marB="0" anchor="ctr"/>
                </a:tc>
                <a:tc>
                  <a:txBody>
                    <a:bodyPr/>
                    <a:lstStyle/>
                    <a:p>
                      <a:pPr algn="ctr" rtl="0" fontAlgn="ctr"/>
                      <a:r>
                        <a:rPr lang="en-US" sz="2400" u="none" strike="noStrike">
                          <a:effectLst/>
                          <a:latin typeface="Consolas" panose="020B0609020204030204" pitchFamily="49" charset="0"/>
                          <a:ea typeface="Calibri" panose="020F0502020204030204" pitchFamily="34" charset="0"/>
                          <a:cs typeface="Calibri" panose="020F0502020204030204" pitchFamily="34" charset="0"/>
                        </a:rPr>
                        <a:t>TRUE</a:t>
                      </a:r>
                      <a:endParaRPr lang="en-US" sz="2400" b="0" i="0" u="none" strike="noStrike">
                        <a:solidFill>
                          <a:srgbClr val="000000"/>
                        </a:solidFill>
                        <a:effectLst/>
                        <a:latin typeface="Consolas" panose="020B0609020204030204" pitchFamily="49" charset="0"/>
                        <a:ea typeface="Calibri" panose="020F0502020204030204" pitchFamily="34" charset="0"/>
                        <a:cs typeface="Calibri" panose="020F0502020204030204" pitchFamily="34" charset="0"/>
                      </a:endParaRPr>
                    </a:p>
                  </a:txBody>
                  <a:tcPr marL="7620" marR="7620" marT="7620" marB="0" anchor="ctr"/>
                </a:tc>
                <a:tc>
                  <a:txBody>
                    <a:bodyPr/>
                    <a:lstStyle/>
                    <a:p>
                      <a:pPr algn="ctr" rtl="0" fontAlgn="ctr"/>
                      <a:r>
                        <a:rPr lang="en-US" sz="2400" u="none" strike="noStrike">
                          <a:effectLst/>
                          <a:latin typeface="Consolas" panose="020B0609020204030204" pitchFamily="49" charset="0"/>
                          <a:ea typeface="Calibri" panose="020F0502020204030204" pitchFamily="34" charset="0"/>
                          <a:cs typeface="Calibri" panose="020F0502020204030204" pitchFamily="34" charset="0"/>
                        </a:rPr>
                        <a:t>TRUE</a:t>
                      </a:r>
                      <a:endParaRPr lang="en-US" sz="2400" b="0" i="0" u="none" strike="noStrike">
                        <a:solidFill>
                          <a:srgbClr val="000000"/>
                        </a:solidFill>
                        <a:effectLst/>
                        <a:latin typeface="Consolas" panose="020B0609020204030204" pitchFamily="49" charset="0"/>
                        <a:ea typeface="Calibri" panose="020F0502020204030204" pitchFamily="34" charset="0"/>
                        <a:cs typeface="Calibri" panose="020F0502020204030204" pitchFamily="34" charset="0"/>
                      </a:endParaRPr>
                    </a:p>
                  </a:txBody>
                  <a:tcPr marL="7620" marR="7620" marT="7620" marB="0" anchor="ctr"/>
                </a:tc>
                <a:tc>
                  <a:txBody>
                    <a:bodyPr/>
                    <a:lstStyle/>
                    <a:p>
                      <a:pPr algn="ctr" rtl="0" fontAlgn="ctr"/>
                      <a:r>
                        <a:rPr lang="en-US" sz="2400" u="none" strike="noStrike">
                          <a:effectLst/>
                          <a:latin typeface="Consolas" panose="020B0609020204030204" pitchFamily="49" charset="0"/>
                          <a:ea typeface="Calibri" panose="020F0502020204030204" pitchFamily="34" charset="0"/>
                          <a:cs typeface="Calibri" panose="020F0502020204030204" pitchFamily="34" charset="0"/>
                        </a:rPr>
                        <a:t>FALSE</a:t>
                      </a:r>
                      <a:endParaRPr lang="en-US" sz="2400" b="0" i="0" u="none" strike="noStrike">
                        <a:solidFill>
                          <a:srgbClr val="000000"/>
                        </a:solidFill>
                        <a:effectLst/>
                        <a:latin typeface="Consolas" panose="020B0609020204030204" pitchFamily="49" charset="0"/>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3696708439"/>
                  </a:ext>
                </a:extLst>
              </a:tr>
              <a:tr h="457200">
                <a:tc>
                  <a:txBody>
                    <a:bodyPr/>
                    <a:lstStyle/>
                    <a:p>
                      <a:pPr algn="ctr" rtl="0" fontAlgn="ctr"/>
                      <a:r>
                        <a:rPr lang="en-US" sz="2400" b="0" i="0" u="none" strike="noStrike" dirty="0">
                          <a:solidFill>
                            <a:srgbClr val="000000"/>
                          </a:solidFill>
                          <a:effectLst/>
                          <a:latin typeface="Consolas" panose="020B0609020204030204" pitchFamily="49" charset="0"/>
                          <a:ea typeface="Calibri" panose="020F0502020204030204" pitchFamily="34" charset="0"/>
                          <a:cs typeface="Calibri" panose="020F0502020204030204" pitchFamily="34" charset="0"/>
                        </a:rPr>
                        <a:t>C7</a:t>
                      </a:r>
                    </a:p>
                  </a:txBody>
                  <a:tcPr marL="7620" marR="7620" marT="7620" marB="0" anchor="ctr"/>
                </a:tc>
                <a:tc>
                  <a:txBody>
                    <a:bodyPr/>
                    <a:lstStyle/>
                    <a:p>
                      <a:pPr algn="ctr" rtl="0" fontAlgn="ctr"/>
                      <a:r>
                        <a:rPr lang="en-US" sz="2400" u="none" strike="noStrike">
                          <a:effectLst/>
                          <a:latin typeface="Consolas" panose="020B0609020204030204" pitchFamily="49" charset="0"/>
                          <a:ea typeface="Calibri" panose="020F0502020204030204" pitchFamily="34" charset="0"/>
                          <a:cs typeface="Calibri" panose="020F0502020204030204" pitchFamily="34" charset="0"/>
                        </a:rPr>
                        <a:t>FALSE</a:t>
                      </a:r>
                      <a:endParaRPr lang="en-US" sz="2400" b="0" i="0" u="none" strike="noStrike">
                        <a:solidFill>
                          <a:srgbClr val="000000"/>
                        </a:solidFill>
                        <a:effectLst/>
                        <a:latin typeface="Consolas" panose="020B0609020204030204" pitchFamily="49" charset="0"/>
                        <a:ea typeface="Calibri" panose="020F0502020204030204" pitchFamily="34" charset="0"/>
                        <a:cs typeface="Calibri" panose="020F0502020204030204" pitchFamily="34" charset="0"/>
                      </a:endParaRPr>
                    </a:p>
                  </a:txBody>
                  <a:tcPr marL="7620" marR="7620" marT="7620" marB="0" anchor="ctr"/>
                </a:tc>
                <a:tc>
                  <a:txBody>
                    <a:bodyPr/>
                    <a:lstStyle/>
                    <a:p>
                      <a:pPr algn="ctr" rtl="0" fontAlgn="ctr"/>
                      <a:r>
                        <a:rPr lang="en-US" sz="2400" u="none" strike="noStrike">
                          <a:effectLst/>
                          <a:latin typeface="Consolas" panose="020B0609020204030204" pitchFamily="49" charset="0"/>
                          <a:ea typeface="Calibri" panose="020F0502020204030204" pitchFamily="34" charset="0"/>
                          <a:cs typeface="Calibri" panose="020F0502020204030204" pitchFamily="34" charset="0"/>
                        </a:rPr>
                        <a:t>TRUE</a:t>
                      </a:r>
                      <a:endParaRPr lang="en-US" sz="2400" b="0" i="0" u="none" strike="noStrike">
                        <a:solidFill>
                          <a:srgbClr val="000000"/>
                        </a:solidFill>
                        <a:effectLst/>
                        <a:latin typeface="Consolas" panose="020B0609020204030204" pitchFamily="49" charset="0"/>
                        <a:ea typeface="Calibri" panose="020F0502020204030204" pitchFamily="34" charset="0"/>
                        <a:cs typeface="Calibri" panose="020F0502020204030204" pitchFamily="34" charset="0"/>
                      </a:endParaRPr>
                    </a:p>
                  </a:txBody>
                  <a:tcPr marL="7620" marR="7620" marT="7620" marB="0" anchor="ctr"/>
                </a:tc>
                <a:tc>
                  <a:txBody>
                    <a:bodyPr/>
                    <a:lstStyle/>
                    <a:p>
                      <a:pPr algn="ctr" rtl="0" fontAlgn="ctr"/>
                      <a:r>
                        <a:rPr lang="en-US" sz="2400" u="none" strike="noStrike">
                          <a:effectLst/>
                          <a:latin typeface="Consolas" panose="020B0609020204030204" pitchFamily="49" charset="0"/>
                          <a:ea typeface="Calibri" panose="020F0502020204030204" pitchFamily="34" charset="0"/>
                          <a:cs typeface="Calibri" panose="020F0502020204030204" pitchFamily="34" charset="0"/>
                        </a:rPr>
                        <a:t>TRUE</a:t>
                      </a:r>
                      <a:endParaRPr lang="en-US" sz="2400" b="0" i="0" u="none" strike="noStrike">
                        <a:solidFill>
                          <a:srgbClr val="000000"/>
                        </a:solidFill>
                        <a:effectLst/>
                        <a:latin typeface="Consolas" panose="020B0609020204030204" pitchFamily="49" charset="0"/>
                        <a:ea typeface="Calibri" panose="020F0502020204030204" pitchFamily="34" charset="0"/>
                        <a:cs typeface="Calibri" panose="020F0502020204030204" pitchFamily="34" charset="0"/>
                      </a:endParaRPr>
                    </a:p>
                  </a:txBody>
                  <a:tcPr marL="7620" marR="7620" marT="7620" marB="0" anchor="ctr"/>
                </a:tc>
                <a:tc>
                  <a:txBody>
                    <a:bodyPr/>
                    <a:lstStyle/>
                    <a:p>
                      <a:pPr algn="ctr" rtl="0" fontAlgn="ctr"/>
                      <a:r>
                        <a:rPr lang="en-US" sz="2400" u="none" strike="noStrike">
                          <a:effectLst/>
                          <a:latin typeface="Consolas" panose="020B0609020204030204" pitchFamily="49" charset="0"/>
                          <a:ea typeface="Calibri" panose="020F0502020204030204" pitchFamily="34" charset="0"/>
                          <a:cs typeface="Calibri" panose="020F0502020204030204" pitchFamily="34" charset="0"/>
                        </a:rPr>
                        <a:t>TRUE</a:t>
                      </a:r>
                      <a:endParaRPr lang="en-US" sz="2400" b="0" i="0" u="none" strike="noStrike">
                        <a:solidFill>
                          <a:srgbClr val="000000"/>
                        </a:solidFill>
                        <a:effectLst/>
                        <a:latin typeface="Consolas" panose="020B0609020204030204" pitchFamily="49" charset="0"/>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3419700624"/>
                  </a:ext>
                </a:extLst>
              </a:tr>
              <a:tr h="457200">
                <a:tc>
                  <a:txBody>
                    <a:bodyPr/>
                    <a:lstStyle/>
                    <a:p>
                      <a:pPr algn="ctr" rtl="0" fontAlgn="ctr"/>
                      <a:r>
                        <a:rPr lang="en-US" sz="2400" b="0" i="0" u="none" strike="noStrike" dirty="0">
                          <a:solidFill>
                            <a:srgbClr val="000000"/>
                          </a:solidFill>
                          <a:effectLst/>
                          <a:latin typeface="Consolas" panose="020B0609020204030204" pitchFamily="49" charset="0"/>
                          <a:ea typeface="Calibri" panose="020F0502020204030204" pitchFamily="34" charset="0"/>
                          <a:cs typeface="Calibri" panose="020F0502020204030204" pitchFamily="34" charset="0"/>
                        </a:rPr>
                        <a:t>C8</a:t>
                      </a:r>
                    </a:p>
                  </a:txBody>
                  <a:tcPr marL="7620" marR="7620" marT="7620" marB="0" anchor="ctr"/>
                </a:tc>
                <a:tc>
                  <a:txBody>
                    <a:bodyPr/>
                    <a:lstStyle/>
                    <a:p>
                      <a:pPr algn="ctr" rtl="0" fontAlgn="ctr"/>
                      <a:r>
                        <a:rPr lang="en-US" sz="2400" u="none" strike="noStrike">
                          <a:effectLst/>
                          <a:latin typeface="Consolas" panose="020B0609020204030204" pitchFamily="49" charset="0"/>
                          <a:ea typeface="Calibri" panose="020F0502020204030204" pitchFamily="34" charset="0"/>
                          <a:cs typeface="Calibri" panose="020F0502020204030204" pitchFamily="34" charset="0"/>
                        </a:rPr>
                        <a:t>TRUE</a:t>
                      </a:r>
                      <a:endParaRPr lang="en-US" sz="2400" b="0" i="0" u="none" strike="noStrike">
                        <a:solidFill>
                          <a:srgbClr val="000000"/>
                        </a:solidFill>
                        <a:effectLst/>
                        <a:latin typeface="Consolas" panose="020B0609020204030204" pitchFamily="49" charset="0"/>
                        <a:ea typeface="Calibri" panose="020F0502020204030204" pitchFamily="34" charset="0"/>
                        <a:cs typeface="Calibri" panose="020F0502020204030204" pitchFamily="34" charset="0"/>
                      </a:endParaRPr>
                    </a:p>
                  </a:txBody>
                  <a:tcPr marL="7620" marR="7620" marT="7620" marB="0" anchor="ctr"/>
                </a:tc>
                <a:tc>
                  <a:txBody>
                    <a:bodyPr/>
                    <a:lstStyle/>
                    <a:p>
                      <a:pPr algn="ctr" rtl="0" fontAlgn="ctr"/>
                      <a:r>
                        <a:rPr lang="en-US" sz="2400" u="none" strike="noStrike">
                          <a:effectLst/>
                          <a:latin typeface="Consolas" panose="020B0609020204030204" pitchFamily="49" charset="0"/>
                          <a:ea typeface="Calibri" panose="020F0502020204030204" pitchFamily="34" charset="0"/>
                          <a:cs typeface="Calibri" panose="020F0502020204030204" pitchFamily="34" charset="0"/>
                        </a:rPr>
                        <a:t>FALSE</a:t>
                      </a:r>
                      <a:endParaRPr lang="en-US" sz="2400" b="0" i="0" u="none" strike="noStrike">
                        <a:solidFill>
                          <a:srgbClr val="000000"/>
                        </a:solidFill>
                        <a:effectLst/>
                        <a:latin typeface="Consolas" panose="020B0609020204030204" pitchFamily="49" charset="0"/>
                        <a:ea typeface="Calibri" panose="020F0502020204030204" pitchFamily="34" charset="0"/>
                        <a:cs typeface="Calibri" panose="020F0502020204030204" pitchFamily="34" charset="0"/>
                      </a:endParaRPr>
                    </a:p>
                  </a:txBody>
                  <a:tcPr marL="7620" marR="7620" marT="7620" marB="0" anchor="ctr"/>
                </a:tc>
                <a:tc>
                  <a:txBody>
                    <a:bodyPr/>
                    <a:lstStyle/>
                    <a:p>
                      <a:pPr algn="ctr" rtl="0" fontAlgn="ctr"/>
                      <a:r>
                        <a:rPr lang="en-US" sz="2400" u="none" strike="noStrike" dirty="0">
                          <a:effectLst/>
                          <a:latin typeface="Consolas" panose="020B0609020204030204" pitchFamily="49" charset="0"/>
                          <a:ea typeface="Calibri" panose="020F0502020204030204" pitchFamily="34" charset="0"/>
                          <a:cs typeface="Calibri" panose="020F0502020204030204" pitchFamily="34" charset="0"/>
                        </a:rPr>
                        <a:t>TRUE</a:t>
                      </a:r>
                      <a:endParaRPr lang="en-US" sz="2400" b="0" i="0" u="none" strike="noStrike" dirty="0">
                        <a:solidFill>
                          <a:srgbClr val="000000"/>
                        </a:solidFill>
                        <a:effectLst/>
                        <a:latin typeface="Consolas" panose="020B0609020204030204" pitchFamily="49" charset="0"/>
                        <a:ea typeface="Calibri" panose="020F0502020204030204" pitchFamily="34" charset="0"/>
                        <a:cs typeface="Calibri" panose="020F0502020204030204" pitchFamily="34" charset="0"/>
                      </a:endParaRPr>
                    </a:p>
                  </a:txBody>
                  <a:tcPr marL="7620" marR="7620" marT="7620" marB="0" anchor="ctr"/>
                </a:tc>
                <a:tc>
                  <a:txBody>
                    <a:bodyPr/>
                    <a:lstStyle/>
                    <a:p>
                      <a:pPr algn="ctr" rtl="0" fontAlgn="ctr"/>
                      <a:r>
                        <a:rPr lang="en-US" sz="2400" u="none" strike="noStrike">
                          <a:effectLst/>
                          <a:latin typeface="Consolas" panose="020B0609020204030204" pitchFamily="49" charset="0"/>
                          <a:ea typeface="Calibri" panose="020F0502020204030204" pitchFamily="34" charset="0"/>
                          <a:cs typeface="Calibri" panose="020F0502020204030204" pitchFamily="34" charset="0"/>
                        </a:rPr>
                        <a:t>TRUE</a:t>
                      </a:r>
                      <a:endParaRPr lang="en-US" sz="2400" b="0" i="0" u="none" strike="noStrike">
                        <a:solidFill>
                          <a:srgbClr val="000000"/>
                        </a:solidFill>
                        <a:effectLst/>
                        <a:latin typeface="Consolas" panose="020B0609020204030204" pitchFamily="49" charset="0"/>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1562461840"/>
                  </a:ext>
                </a:extLst>
              </a:tr>
              <a:tr h="457200">
                <a:tc>
                  <a:txBody>
                    <a:bodyPr/>
                    <a:lstStyle/>
                    <a:p>
                      <a:pPr algn="ctr" rtl="0" fontAlgn="ctr"/>
                      <a:r>
                        <a:rPr lang="en-US" sz="2400" b="0" i="0" u="none" strike="noStrike" dirty="0">
                          <a:solidFill>
                            <a:srgbClr val="000000"/>
                          </a:solidFill>
                          <a:effectLst/>
                          <a:latin typeface="Consolas" panose="020B0609020204030204" pitchFamily="49" charset="0"/>
                          <a:ea typeface="Calibri" panose="020F0502020204030204" pitchFamily="34" charset="0"/>
                          <a:cs typeface="Calibri" panose="020F0502020204030204" pitchFamily="34" charset="0"/>
                        </a:rPr>
                        <a:t>C9</a:t>
                      </a:r>
                    </a:p>
                  </a:txBody>
                  <a:tcPr marL="7620" marR="7620" marT="7620" marB="0" anchor="ctr"/>
                </a:tc>
                <a:tc>
                  <a:txBody>
                    <a:bodyPr/>
                    <a:lstStyle/>
                    <a:p>
                      <a:pPr algn="ctr" rtl="0" fontAlgn="ctr"/>
                      <a:r>
                        <a:rPr lang="en-US" sz="2400" u="none" strike="noStrike">
                          <a:effectLst/>
                          <a:latin typeface="Consolas" panose="020B0609020204030204" pitchFamily="49" charset="0"/>
                          <a:ea typeface="Calibri" panose="020F0502020204030204" pitchFamily="34" charset="0"/>
                          <a:cs typeface="Calibri" panose="020F0502020204030204" pitchFamily="34" charset="0"/>
                        </a:rPr>
                        <a:t>TRUE</a:t>
                      </a:r>
                      <a:endParaRPr lang="en-US" sz="2400" b="0" i="0" u="none" strike="noStrike">
                        <a:solidFill>
                          <a:srgbClr val="000000"/>
                        </a:solidFill>
                        <a:effectLst/>
                        <a:latin typeface="Consolas" panose="020B0609020204030204" pitchFamily="49" charset="0"/>
                        <a:ea typeface="Calibri" panose="020F0502020204030204" pitchFamily="34" charset="0"/>
                        <a:cs typeface="Calibri" panose="020F0502020204030204" pitchFamily="34" charset="0"/>
                      </a:endParaRPr>
                    </a:p>
                  </a:txBody>
                  <a:tcPr marL="7620" marR="7620" marT="7620" marB="0" anchor="ctr"/>
                </a:tc>
                <a:tc>
                  <a:txBody>
                    <a:bodyPr/>
                    <a:lstStyle/>
                    <a:p>
                      <a:pPr algn="ctr" rtl="0" fontAlgn="ctr"/>
                      <a:r>
                        <a:rPr lang="en-US" sz="2400" u="none" strike="noStrike">
                          <a:effectLst/>
                          <a:latin typeface="Consolas" panose="020B0609020204030204" pitchFamily="49" charset="0"/>
                          <a:ea typeface="Calibri" panose="020F0502020204030204" pitchFamily="34" charset="0"/>
                          <a:cs typeface="Calibri" panose="020F0502020204030204" pitchFamily="34" charset="0"/>
                        </a:rPr>
                        <a:t>FALSE</a:t>
                      </a:r>
                      <a:endParaRPr lang="en-US" sz="2400" b="0" i="0" u="none" strike="noStrike">
                        <a:solidFill>
                          <a:srgbClr val="000000"/>
                        </a:solidFill>
                        <a:effectLst/>
                        <a:latin typeface="Consolas" panose="020B0609020204030204" pitchFamily="49" charset="0"/>
                        <a:ea typeface="Calibri" panose="020F0502020204030204" pitchFamily="34" charset="0"/>
                        <a:cs typeface="Calibri" panose="020F0502020204030204" pitchFamily="34" charset="0"/>
                      </a:endParaRPr>
                    </a:p>
                  </a:txBody>
                  <a:tcPr marL="7620" marR="7620" marT="7620" marB="0" anchor="ctr"/>
                </a:tc>
                <a:tc>
                  <a:txBody>
                    <a:bodyPr/>
                    <a:lstStyle/>
                    <a:p>
                      <a:pPr algn="ctr" rtl="0" fontAlgn="ctr"/>
                      <a:r>
                        <a:rPr lang="en-US" sz="2400" u="none" strike="noStrike">
                          <a:effectLst/>
                          <a:latin typeface="Consolas" panose="020B0609020204030204" pitchFamily="49" charset="0"/>
                          <a:ea typeface="Calibri" panose="020F0502020204030204" pitchFamily="34" charset="0"/>
                          <a:cs typeface="Calibri" panose="020F0502020204030204" pitchFamily="34" charset="0"/>
                        </a:rPr>
                        <a:t>FALSE</a:t>
                      </a:r>
                      <a:endParaRPr lang="en-US" sz="2400" b="0" i="0" u="none" strike="noStrike">
                        <a:solidFill>
                          <a:srgbClr val="000000"/>
                        </a:solidFill>
                        <a:effectLst/>
                        <a:latin typeface="Consolas" panose="020B0609020204030204" pitchFamily="49" charset="0"/>
                        <a:ea typeface="Calibri" panose="020F0502020204030204" pitchFamily="34" charset="0"/>
                        <a:cs typeface="Calibri" panose="020F0502020204030204" pitchFamily="34" charset="0"/>
                      </a:endParaRPr>
                    </a:p>
                  </a:txBody>
                  <a:tcPr marL="7620" marR="7620" marT="7620" marB="0" anchor="ctr"/>
                </a:tc>
                <a:tc>
                  <a:txBody>
                    <a:bodyPr/>
                    <a:lstStyle/>
                    <a:p>
                      <a:pPr algn="ctr" rtl="0" fontAlgn="ctr"/>
                      <a:r>
                        <a:rPr lang="en-US" sz="2400" u="none" strike="noStrike" dirty="0">
                          <a:effectLst/>
                          <a:latin typeface="Consolas" panose="020B0609020204030204" pitchFamily="49" charset="0"/>
                          <a:ea typeface="Calibri" panose="020F0502020204030204" pitchFamily="34" charset="0"/>
                          <a:cs typeface="Calibri" panose="020F0502020204030204" pitchFamily="34" charset="0"/>
                        </a:rPr>
                        <a:t>FALSE</a:t>
                      </a:r>
                      <a:endParaRPr lang="en-US" sz="2400" b="0" i="0" u="none" strike="noStrike" dirty="0">
                        <a:solidFill>
                          <a:srgbClr val="000000"/>
                        </a:solidFill>
                        <a:effectLst/>
                        <a:latin typeface="Consolas" panose="020B0609020204030204" pitchFamily="49" charset="0"/>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638306052"/>
                  </a:ext>
                </a:extLst>
              </a:tr>
              <a:tr h="457200">
                <a:tc>
                  <a:txBody>
                    <a:bodyPr/>
                    <a:lstStyle/>
                    <a:p>
                      <a:pPr algn="ctr" fontAlgn="b"/>
                      <a:r>
                        <a:rPr lang="en-US" sz="2400" b="0" i="0" u="none" strike="noStrike" dirty="0">
                          <a:solidFill>
                            <a:srgbClr val="000000"/>
                          </a:solidFill>
                          <a:effectLst/>
                          <a:latin typeface="Consolas" panose="020B0609020204030204" pitchFamily="49" charset="0"/>
                          <a:ea typeface="Calibri" panose="020F0502020204030204" pitchFamily="34" charset="0"/>
                          <a:cs typeface="Calibri" panose="020F0502020204030204" pitchFamily="34" charset="0"/>
                        </a:rPr>
                        <a:t>C10</a:t>
                      </a:r>
                    </a:p>
                  </a:txBody>
                  <a:tcPr marL="7620" marR="7620" marT="7620" marB="0" anchor="ctr"/>
                </a:tc>
                <a:tc>
                  <a:txBody>
                    <a:bodyPr/>
                    <a:lstStyle/>
                    <a:p>
                      <a:pPr algn="ctr" fontAlgn="b"/>
                      <a:r>
                        <a:rPr lang="en-US" sz="2400" u="none" strike="noStrike">
                          <a:effectLst/>
                          <a:latin typeface="Consolas" panose="020B0609020204030204" pitchFamily="49" charset="0"/>
                          <a:ea typeface="Calibri" panose="020F0502020204030204" pitchFamily="34" charset="0"/>
                          <a:cs typeface="Calibri" panose="020F0502020204030204" pitchFamily="34" charset="0"/>
                        </a:rPr>
                        <a:t>TRUE</a:t>
                      </a:r>
                      <a:endParaRPr lang="en-US" sz="2400" b="0" i="0" u="none" strike="noStrike">
                        <a:solidFill>
                          <a:srgbClr val="000000"/>
                        </a:solidFill>
                        <a:effectLst/>
                        <a:latin typeface="Consolas" panose="020B0609020204030204" pitchFamily="49"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400" u="none" strike="noStrike">
                          <a:effectLst/>
                          <a:latin typeface="Consolas" panose="020B0609020204030204" pitchFamily="49" charset="0"/>
                          <a:ea typeface="Calibri" panose="020F0502020204030204" pitchFamily="34" charset="0"/>
                          <a:cs typeface="Calibri" panose="020F0502020204030204" pitchFamily="34" charset="0"/>
                        </a:rPr>
                        <a:t>FALSE</a:t>
                      </a:r>
                      <a:endParaRPr lang="en-US" sz="2400" b="0" i="0" u="none" strike="noStrike">
                        <a:solidFill>
                          <a:srgbClr val="000000"/>
                        </a:solidFill>
                        <a:effectLst/>
                        <a:latin typeface="Consolas" panose="020B0609020204030204" pitchFamily="49"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400" u="none" strike="noStrike" dirty="0">
                          <a:effectLst/>
                          <a:latin typeface="Consolas" panose="020B0609020204030204" pitchFamily="49" charset="0"/>
                          <a:ea typeface="Calibri" panose="020F0502020204030204" pitchFamily="34" charset="0"/>
                          <a:cs typeface="Calibri" panose="020F0502020204030204" pitchFamily="34" charset="0"/>
                        </a:rPr>
                        <a:t>FALSE</a:t>
                      </a:r>
                      <a:endParaRPr lang="en-US" sz="2400" b="0" i="0" u="none" strike="noStrike" dirty="0">
                        <a:solidFill>
                          <a:srgbClr val="000000"/>
                        </a:solidFill>
                        <a:effectLst/>
                        <a:latin typeface="Consolas" panose="020B0609020204030204" pitchFamily="49"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400" u="none" strike="noStrike" dirty="0">
                          <a:effectLst/>
                          <a:latin typeface="Consolas" panose="020B0609020204030204" pitchFamily="49" charset="0"/>
                          <a:ea typeface="Calibri" panose="020F0502020204030204" pitchFamily="34" charset="0"/>
                          <a:cs typeface="Calibri" panose="020F0502020204030204" pitchFamily="34" charset="0"/>
                        </a:rPr>
                        <a:t>TRUE</a:t>
                      </a:r>
                      <a:endParaRPr lang="en-US" sz="2400" b="0" i="0" u="none" strike="noStrike" dirty="0">
                        <a:solidFill>
                          <a:srgbClr val="000000"/>
                        </a:solidFill>
                        <a:effectLst/>
                        <a:latin typeface="Consolas" panose="020B0609020204030204" pitchFamily="49" charset="0"/>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4199323523"/>
                  </a:ext>
                </a:extLst>
              </a:tr>
            </a:tbl>
          </a:graphicData>
        </a:graphic>
      </p:graphicFrame>
    </p:spTree>
    <p:extLst>
      <p:ext uri="{BB962C8B-B14F-4D97-AF65-F5344CB8AC3E}">
        <p14:creationId xmlns:p14="http://schemas.microsoft.com/office/powerpoint/2010/main" val="3996545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itle 1">
            <a:extLst>
              <a:ext uri="{FF2B5EF4-FFF2-40B4-BE49-F238E27FC236}">
                <a16:creationId xmlns:a16="http://schemas.microsoft.com/office/drawing/2014/main" id="{4201BE09-6437-8CAC-DA00-D42CB41E2B94}"/>
              </a:ext>
            </a:extLst>
          </p:cNvPr>
          <p:cNvSpPr>
            <a:spLocks noGrp="1"/>
          </p:cNvSpPr>
          <p:nvPr>
            <p:ph type="title"/>
          </p:nvPr>
        </p:nvSpPr>
        <p:spPr>
          <a:xfrm>
            <a:off x="1098551" y="161926"/>
            <a:ext cx="16084550" cy="1549400"/>
          </a:xfrm>
        </p:spPr>
        <p:txBody>
          <a:bodyPr anchor="ctr"/>
          <a:lstStyle/>
          <a:p>
            <a:r>
              <a:rPr lang="en-US" altLang="en-US" dirty="0"/>
              <a:t>Module 3 Lesson Plan</a:t>
            </a:r>
          </a:p>
        </p:txBody>
      </p:sp>
      <p:sp>
        <p:nvSpPr>
          <p:cNvPr id="5122" name="Content Placeholder 2">
            <a:extLst>
              <a:ext uri="{FF2B5EF4-FFF2-40B4-BE49-F238E27FC236}">
                <a16:creationId xmlns:a16="http://schemas.microsoft.com/office/drawing/2014/main" id="{B5CFF3DD-1E43-F576-FF57-62AAAE9F976D}"/>
              </a:ext>
            </a:extLst>
          </p:cNvPr>
          <p:cNvSpPr>
            <a:spLocks noGrp="1"/>
          </p:cNvSpPr>
          <p:nvPr>
            <p:ph idx="1"/>
          </p:nvPr>
        </p:nvSpPr>
        <p:spPr>
          <a:xfrm>
            <a:off x="723901" y="1837451"/>
            <a:ext cx="16459200" cy="7315200"/>
          </a:xfrm>
        </p:spPr>
        <p:txBody>
          <a:bodyPr anchor="ctr"/>
          <a:lstStyle/>
          <a:p>
            <a:pPr marL="742950" indent="-742950">
              <a:buFont typeface="+mj-lt"/>
              <a:buAutoNum type="arabicPeriod"/>
            </a:pPr>
            <a:r>
              <a:rPr lang="en-US" altLang="en-US" b="1" dirty="0">
                <a:latin typeface="Calibri" panose="020F0502020204030204" pitchFamily="34" charset="0"/>
                <a:ea typeface="Calibri" panose="020F0502020204030204" pitchFamily="34" charset="0"/>
                <a:cs typeface="Calibri" panose="020F0502020204030204" pitchFamily="34" charset="0"/>
              </a:rPr>
              <a:t>Lesson 1: What is in Your Basket?</a:t>
            </a:r>
          </a:p>
          <a:p>
            <a:pPr lvl="1">
              <a:spcBef>
                <a:spcPts val="600"/>
              </a:spcBef>
            </a:pPr>
            <a:r>
              <a:rPr lang="en-US" altLang="en-US" dirty="0">
                <a:latin typeface="Calibri" panose="020F0502020204030204" pitchFamily="34" charset="0"/>
                <a:ea typeface="Calibri" panose="020F0502020204030204" pitchFamily="34" charset="0"/>
                <a:cs typeface="Calibri" panose="020F0502020204030204" pitchFamily="34" charset="0"/>
              </a:rPr>
              <a:t>Create an opportunity for Cross-Selling, Upselling, and Bundling products.</a:t>
            </a:r>
          </a:p>
          <a:p>
            <a:pPr lvl="1">
              <a:spcBef>
                <a:spcPts val="600"/>
              </a:spcBef>
            </a:pPr>
            <a:r>
              <a:rPr lang="en-US" altLang="en-US" dirty="0">
                <a:latin typeface="Calibri" panose="020F0502020204030204" pitchFamily="34" charset="0"/>
                <a:ea typeface="Calibri" panose="020F0502020204030204" pitchFamily="34" charset="0"/>
                <a:cs typeface="Calibri" panose="020F0502020204030204" pitchFamily="34" charset="0"/>
              </a:rPr>
              <a:t>Recognize the requirements for data source.</a:t>
            </a:r>
          </a:p>
          <a:p>
            <a:pPr marL="742950" indent="-742950">
              <a:buFont typeface="+mj-lt"/>
              <a:buAutoNum type="arabicPeriod"/>
            </a:pPr>
            <a:r>
              <a:rPr lang="en-US" altLang="en-US" b="1" dirty="0">
                <a:latin typeface="Calibri" panose="020F0502020204030204" pitchFamily="34" charset="0"/>
                <a:ea typeface="Calibri" panose="020F0502020204030204" pitchFamily="34" charset="0"/>
                <a:cs typeface="Calibri" panose="020F0502020204030204" pitchFamily="34" charset="0"/>
              </a:rPr>
              <a:t>Lesson 2: How Are Association Rules Discovered?</a:t>
            </a:r>
          </a:p>
          <a:p>
            <a:pPr lvl="1">
              <a:spcBef>
                <a:spcPts val="600"/>
              </a:spcBef>
            </a:pPr>
            <a:r>
              <a:rPr lang="en-US" altLang="en-US" dirty="0"/>
              <a:t>Familiarize</a:t>
            </a:r>
            <a:r>
              <a:rPr lang="en-US" altLang="en-US" dirty="0">
                <a:latin typeface="Calibri" panose="020F0502020204030204" pitchFamily="34" charset="0"/>
                <a:ea typeface="Calibri" panose="020F0502020204030204" pitchFamily="34" charset="0"/>
                <a:cs typeface="Calibri" panose="020F0502020204030204" pitchFamily="34" charset="0"/>
              </a:rPr>
              <a:t> with the terminology and the common metrics.</a:t>
            </a:r>
            <a:endParaRPr lang="en-US" altLang="en-US" b="1" dirty="0">
              <a:latin typeface="Calibri" panose="020F0502020204030204" pitchFamily="34" charset="0"/>
              <a:ea typeface="Calibri" panose="020F0502020204030204" pitchFamily="34" charset="0"/>
              <a:cs typeface="Calibri" panose="020F0502020204030204" pitchFamily="34" charset="0"/>
            </a:endParaRPr>
          </a:p>
          <a:p>
            <a:pPr lvl="1">
              <a:spcBef>
                <a:spcPts val="600"/>
              </a:spcBef>
            </a:pPr>
            <a:r>
              <a:rPr lang="en-US" altLang="en-US" dirty="0">
                <a:latin typeface="Calibri" panose="020F0502020204030204" pitchFamily="34" charset="0"/>
                <a:ea typeface="Calibri" panose="020F0502020204030204" pitchFamily="34" charset="0"/>
                <a:cs typeface="Calibri" panose="020F0502020204030204" pitchFamily="34" charset="0"/>
              </a:rPr>
              <a:t>Understand the Apriori algorithm and the role of Frequent Itemsets in it.</a:t>
            </a:r>
          </a:p>
          <a:p>
            <a:pPr marL="742950" indent="-742950">
              <a:buFont typeface="+mj-lt"/>
              <a:buAutoNum type="arabicPeriod"/>
            </a:pPr>
            <a:r>
              <a:rPr lang="en-US" altLang="en-US" b="1" dirty="0">
                <a:latin typeface="Calibri" panose="020F0502020204030204" pitchFamily="34" charset="0"/>
                <a:ea typeface="Calibri" panose="020F0502020204030204" pitchFamily="34" charset="0"/>
                <a:cs typeface="Calibri" panose="020F0502020204030204" pitchFamily="34" charset="0"/>
              </a:rPr>
              <a:t>Lesson 3: What Can Association Rules Tell Me?</a:t>
            </a:r>
          </a:p>
          <a:p>
            <a:pPr lvl="1">
              <a:spcBef>
                <a:spcPts val="600"/>
              </a:spcBef>
            </a:pPr>
            <a:r>
              <a:rPr lang="en-US" altLang="en-US" dirty="0">
                <a:latin typeface="Calibri" panose="020F0502020204030204" pitchFamily="34" charset="0"/>
                <a:ea typeface="Calibri" panose="020F0502020204030204" pitchFamily="34" charset="0"/>
                <a:cs typeface="Calibri" panose="020F0502020204030204" pitchFamily="34" charset="0"/>
              </a:rPr>
              <a:t>Master the art of specifying thresholds for Support and Confidence.</a:t>
            </a:r>
          </a:p>
          <a:p>
            <a:pPr lvl="1">
              <a:spcBef>
                <a:spcPts val="600"/>
              </a:spcBef>
            </a:pPr>
            <a:r>
              <a:rPr lang="en-US" altLang="en-US" dirty="0">
                <a:latin typeface="Calibri" panose="020F0502020204030204" pitchFamily="34" charset="0"/>
                <a:ea typeface="Calibri" panose="020F0502020204030204" pitchFamily="34" charset="0"/>
                <a:cs typeface="Calibri" panose="020F0502020204030204" pitchFamily="34" charset="0"/>
              </a:rPr>
              <a:t>Study an Imaginary Store Market Basket example.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F33CE27-7CDF-6C4D-736F-BD49DA842DD4}"/>
              </a:ext>
            </a:extLst>
          </p:cNvPr>
          <p:cNvSpPr/>
          <p:nvPr/>
        </p:nvSpPr>
        <p:spPr>
          <a:xfrm>
            <a:off x="1828800" y="1485900"/>
            <a:ext cx="14630400" cy="73152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dirty="0">
                <a:solidFill>
                  <a:schemeClr val="tx1"/>
                </a:solidFill>
              </a:rPr>
              <a:t>END OF LESSON 1</a:t>
            </a:r>
          </a:p>
        </p:txBody>
      </p:sp>
    </p:spTree>
    <p:extLst>
      <p:ext uri="{BB962C8B-B14F-4D97-AF65-F5344CB8AC3E}">
        <p14:creationId xmlns:p14="http://schemas.microsoft.com/office/powerpoint/2010/main" val="39705265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F33CE27-7CDF-6C4D-736F-BD49DA842DD4}"/>
              </a:ext>
            </a:extLst>
          </p:cNvPr>
          <p:cNvSpPr/>
          <p:nvPr/>
        </p:nvSpPr>
        <p:spPr>
          <a:xfrm>
            <a:off x="1828800" y="1485900"/>
            <a:ext cx="14630400" cy="7315200"/>
          </a:xfrm>
          <a:prstGeom prst="ellipse">
            <a:avLst/>
          </a:prstGeom>
          <a:noFill/>
          <a:ln w="76200"/>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5000"/>
              </a:lnSpc>
              <a:spcBef>
                <a:spcPts val="0"/>
              </a:spcBef>
              <a:spcAft>
                <a:spcPts val="600"/>
              </a:spcAft>
            </a:pPr>
            <a:r>
              <a:rPr lang="en-US" altLang="en-US" sz="7200" b="1" dirty="0">
                <a:solidFill>
                  <a:schemeClr val="tx1"/>
                </a:solidFill>
              </a:rPr>
              <a:t>Lesson 2:</a:t>
            </a:r>
            <a:br>
              <a:rPr lang="en-US" altLang="en-US" sz="7200" b="1" dirty="0">
                <a:solidFill>
                  <a:schemeClr val="tx1"/>
                </a:solidFill>
              </a:rPr>
            </a:br>
            <a:r>
              <a:rPr lang="en-US" altLang="en-US" sz="7200" b="1" dirty="0">
                <a:solidFill>
                  <a:schemeClr val="tx1"/>
                </a:solidFill>
              </a:rPr>
              <a:t>How Are Association Rules Discovered?</a:t>
            </a:r>
            <a:endParaRPr lang="en-US" sz="7200" b="1" dirty="0">
              <a:solidFill>
                <a:schemeClr val="tx1"/>
              </a:solidFill>
            </a:endParaRPr>
          </a:p>
        </p:txBody>
      </p:sp>
    </p:spTree>
    <p:extLst>
      <p:ext uri="{BB962C8B-B14F-4D97-AF65-F5344CB8AC3E}">
        <p14:creationId xmlns:p14="http://schemas.microsoft.com/office/powerpoint/2010/main" val="25992163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F33CE27-7CDF-6C4D-736F-BD49DA842DD4}"/>
              </a:ext>
            </a:extLst>
          </p:cNvPr>
          <p:cNvSpPr/>
          <p:nvPr/>
        </p:nvSpPr>
        <p:spPr>
          <a:xfrm>
            <a:off x="1828800" y="1485900"/>
            <a:ext cx="14630400" cy="7315200"/>
          </a:xfrm>
          <a:prstGeom prst="roundRect">
            <a:avLst/>
          </a:prstGeom>
          <a:noFill/>
          <a:ln w="76200"/>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5000"/>
              </a:lnSpc>
              <a:spcBef>
                <a:spcPts val="0"/>
              </a:spcBef>
              <a:spcAft>
                <a:spcPts val="600"/>
              </a:spcAft>
            </a:pPr>
            <a:r>
              <a:rPr lang="en-US" altLang="en-US" sz="7200" b="1" dirty="0">
                <a:solidFill>
                  <a:schemeClr val="tx1"/>
                </a:solidFill>
              </a:rPr>
              <a:t>Terminology of</a:t>
            </a:r>
            <a:br>
              <a:rPr lang="en-US" altLang="en-US" sz="7200" b="1" dirty="0">
                <a:solidFill>
                  <a:schemeClr val="tx1"/>
                </a:solidFill>
              </a:rPr>
            </a:br>
            <a:r>
              <a:rPr lang="en-US" altLang="en-US" sz="7200" b="1" dirty="0">
                <a:solidFill>
                  <a:schemeClr val="tx1"/>
                </a:solidFill>
              </a:rPr>
              <a:t>Association Rules</a:t>
            </a:r>
            <a:endParaRPr lang="en-US" sz="7200" b="1" dirty="0">
              <a:solidFill>
                <a:schemeClr val="tx1"/>
              </a:solidFill>
            </a:endParaRPr>
          </a:p>
        </p:txBody>
      </p:sp>
    </p:spTree>
    <p:extLst>
      <p:ext uri="{BB962C8B-B14F-4D97-AF65-F5344CB8AC3E}">
        <p14:creationId xmlns:p14="http://schemas.microsoft.com/office/powerpoint/2010/main" val="20267999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b="1" dirty="0"/>
                  <a:t>An </a:t>
                </a:r>
                <a14:m>
                  <m:oMath xmlns:m="http://schemas.openxmlformats.org/officeDocument/2006/math">
                    <m:r>
                      <a:rPr lang="en-US" b="1" i="1" dirty="0" smtClean="0">
                        <a:latin typeface="Cambria Math" panose="02040503050406030204" pitchFamily="18" charset="0"/>
                      </a:rPr>
                      <m:t>𝒌</m:t>
                    </m:r>
                  </m:oMath>
                </a14:m>
                <a:r>
                  <a:rPr lang="en-US" b="1" dirty="0"/>
                  <a:t>-Itemset</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29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chor="ctr">
                <a:noAutofit/>
              </a:bodyPr>
              <a:lstStyle/>
              <a:p>
                <a:pPr>
                  <a:lnSpc>
                    <a:spcPct val="135000"/>
                  </a:lnSpc>
                  <a:spcBef>
                    <a:spcPts val="900"/>
                  </a:spcBef>
                </a:pPr>
                <a:r>
                  <a:rPr lang="en-US" sz="3900" dirty="0"/>
                  <a:t>A collection of </a:t>
                </a:r>
                <a14:m>
                  <m:oMath xmlns:m="http://schemas.openxmlformats.org/officeDocument/2006/math">
                    <m:r>
                      <a:rPr lang="en-US" sz="3900" i="1" dirty="0">
                        <a:latin typeface="Cambria Math" panose="02040503050406030204" pitchFamily="18" charset="0"/>
                      </a:rPr>
                      <m:t>𝑘</m:t>
                    </m:r>
                  </m:oMath>
                </a14:m>
                <a:r>
                  <a:rPr lang="en-US" sz="3900" dirty="0"/>
                  <a:t> items where </a:t>
                </a:r>
                <a14:m>
                  <m:oMath xmlns:m="http://schemas.openxmlformats.org/officeDocument/2006/math">
                    <m:r>
                      <a:rPr lang="en-US" sz="3900" i="1">
                        <a:latin typeface="Cambria Math" panose="02040503050406030204" pitchFamily="18" charset="0"/>
                      </a:rPr>
                      <m:t>1</m:t>
                    </m:r>
                    <m:r>
                      <a:rPr lang="en-US" sz="3900" i="1">
                        <a:latin typeface="Cambria Math" panose="02040503050406030204" pitchFamily="18" charset="0"/>
                        <a:ea typeface="Cambria Math" panose="02040503050406030204" pitchFamily="18" charset="0"/>
                      </a:rPr>
                      <m:t>≤</m:t>
                    </m:r>
                    <m:r>
                      <a:rPr lang="en-US" sz="3900" i="1">
                        <a:latin typeface="Cambria Math" panose="02040503050406030204" pitchFamily="18" charset="0"/>
                        <a:ea typeface="Cambria Math" panose="02040503050406030204" pitchFamily="18" charset="0"/>
                      </a:rPr>
                      <m:t>𝑘</m:t>
                    </m:r>
                    <m:r>
                      <a:rPr lang="en-US" sz="3900" i="1">
                        <a:latin typeface="Cambria Math" panose="02040503050406030204" pitchFamily="18" charset="0"/>
                        <a:ea typeface="Cambria Math" panose="02040503050406030204" pitchFamily="18" charset="0"/>
                      </a:rPr>
                      <m:t>≤</m:t>
                    </m:r>
                    <m:r>
                      <a:rPr lang="en-US" sz="3900" i="1">
                        <a:latin typeface="Cambria Math" panose="02040503050406030204" pitchFamily="18" charset="0"/>
                        <a:ea typeface="Cambria Math" panose="02040503050406030204" pitchFamily="18" charset="0"/>
                      </a:rPr>
                      <m:t>𝑚</m:t>
                    </m:r>
                  </m:oMath>
                </a14:m>
                <a:r>
                  <a:rPr lang="en-US" sz="3900" dirty="0"/>
                  <a:t> from the Universal Set.</a:t>
                </a:r>
              </a:p>
              <a:p>
                <a:pPr>
                  <a:lnSpc>
                    <a:spcPct val="135000"/>
                  </a:lnSpc>
                  <a:spcBef>
                    <a:spcPts val="900"/>
                  </a:spcBef>
                </a:pPr>
                <a:r>
                  <a:rPr lang="en-US" sz="3900" dirty="0"/>
                  <a:t>Mathematically, a </a:t>
                </a:r>
                <a14:m>
                  <m:oMath xmlns:m="http://schemas.openxmlformats.org/officeDocument/2006/math">
                    <m:r>
                      <a:rPr lang="en-US" sz="3900" i="1" dirty="0">
                        <a:latin typeface="Cambria Math" panose="02040503050406030204" pitchFamily="18" charset="0"/>
                      </a:rPr>
                      <m:t>𝑘</m:t>
                    </m:r>
                  </m:oMath>
                </a14:m>
                <a:r>
                  <a:rPr lang="en-US" sz="3900" dirty="0"/>
                  <a:t>-itemset is a subset of the Universal Set.</a:t>
                </a:r>
              </a:p>
              <a:p>
                <a:pPr>
                  <a:lnSpc>
                    <a:spcPct val="135000"/>
                  </a:lnSpc>
                  <a:spcBef>
                    <a:spcPts val="900"/>
                  </a:spcBef>
                </a:pPr>
                <a:r>
                  <a:rPr lang="en-US" sz="3900" dirty="0"/>
                  <a:t>We do not want an empty itemset.  Therefore, </a:t>
                </a:r>
                <a14:m>
                  <m:oMath xmlns:m="http://schemas.openxmlformats.org/officeDocument/2006/math">
                    <m:r>
                      <a:rPr lang="en-US" sz="3900" i="1">
                        <a:latin typeface="Cambria Math" panose="02040503050406030204" pitchFamily="18" charset="0"/>
                      </a:rPr>
                      <m:t>𝑘</m:t>
                    </m:r>
                    <m:r>
                      <a:rPr lang="en-US" sz="3900" i="1">
                        <a:latin typeface="Cambria Math" panose="02040503050406030204" pitchFamily="18" charset="0"/>
                        <a:ea typeface="Cambria Math" panose="02040503050406030204" pitchFamily="18" charset="0"/>
                      </a:rPr>
                      <m:t>≥1</m:t>
                    </m:r>
                  </m:oMath>
                </a14:m>
                <a:r>
                  <a:rPr lang="en-US" sz="3900" dirty="0"/>
                  <a:t>.</a:t>
                </a:r>
              </a:p>
              <a:p>
                <a:pPr>
                  <a:lnSpc>
                    <a:spcPct val="135000"/>
                  </a:lnSpc>
                  <a:spcBef>
                    <a:spcPts val="900"/>
                  </a:spcBef>
                </a:pPr>
                <a:r>
                  <a:rPr lang="en-US" sz="3900" dirty="0"/>
                  <a:t>If a transaction contains all the items in the Universal Set, then it only tells us that any item(s) in the Universal Set will appear in this transaction regardless of what the items are already in the transaction.  Although the </a:t>
                </a:r>
                <a14:m>
                  <m:oMath xmlns:m="http://schemas.openxmlformats.org/officeDocument/2006/math">
                    <m:r>
                      <a:rPr lang="en-US" sz="3900" i="1" dirty="0">
                        <a:latin typeface="Cambria Math" panose="02040503050406030204" pitchFamily="18" charset="0"/>
                      </a:rPr>
                      <m:t>𝑚</m:t>
                    </m:r>
                  </m:oMath>
                </a14:m>
                <a:r>
                  <a:rPr lang="en-US" sz="3900" dirty="0"/>
                  <a:t>-itemset is legitimate, we are not interested in analyzing it.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797" r="-2551"/>
                </a:stretch>
              </a:blipFill>
            </p:spPr>
            <p:txBody>
              <a:bodyPr/>
              <a:lstStyle/>
              <a:p>
                <a:r>
                  <a:rPr lang="en-US">
                    <a:noFill/>
                  </a:rPr>
                  <a:t> </a:t>
                </a:r>
              </a:p>
            </p:txBody>
          </p:sp>
        </mc:Fallback>
      </mc:AlternateContent>
    </p:spTree>
    <p:extLst>
      <p:ext uri="{BB962C8B-B14F-4D97-AF65-F5344CB8AC3E}">
        <p14:creationId xmlns:p14="http://schemas.microsoft.com/office/powerpoint/2010/main" val="11173142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Many Itemsets Can I Possibly Get?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chor="ctr">
                <a:noAutofit/>
              </a:bodyPr>
              <a:lstStyle/>
              <a:p>
                <a:pPr>
                  <a:lnSpc>
                    <a:spcPct val="135000"/>
                  </a:lnSpc>
                  <a:spcBef>
                    <a:spcPts val="900"/>
                  </a:spcBef>
                </a:pPr>
                <a:r>
                  <a:rPr lang="en-US" sz="3900" dirty="0"/>
                  <a:t>Given </a:t>
                </a:r>
                <a14:m>
                  <m:oMath xmlns:m="http://schemas.openxmlformats.org/officeDocument/2006/math">
                    <m:r>
                      <a:rPr lang="en-US" sz="3900" i="1" dirty="0">
                        <a:latin typeface="Cambria Math" panose="02040503050406030204" pitchFamily="18" charset="0"/>
                      </a:rPr>
                      <m:t>𝑚</m:t>
                    </m:r>
                    <m:r>
                      <a:rPr lang="en-US" sz="3900" i="1" dirty="0">
                        <a:latin typeface="Cambria Math" panose="02040503050406030204" pitchFamily="18" charset="0"/>
                        <a:ea typeface="Cambria Math" panose="02040503050406030204" pitchFamily="18" charset="0"/>
                      </a:rPr>
                      <m:t>≥1</m:t>
                    </m:r>
                  </m:oMath>
                </a14:m>
                <a:r>
                  <a:rPr lang="en-US" sz="3900" dirty="0"/>
                  <a:t> unique items in the universal set.</a:t>
                </a:r>
              </a:p>
              <a:p>
                <a:pPr>
                  <a:lnSpc>
                    <a:spcPct val="135000"/>
                  </a:lnSpc>
                  <a:spcBef>
                    <a:spcPts val="900"/>
                  </a:spcBef>
                </a:pPr>
                <a:r>
                  <a:rPr lang="en-US" sz="3900" dirty="0"/>
                  <a:t>The possible number of </a:t>
                </a:r>
                <a14:m>
                  <m:oMath xmlns:m="http://schemas.openxmlformats.org/officeDocument/2006/math">
                    <m:r>
                      <a:rPr lang="en-US" sz="3900" i="1" dirty="0">
                        <a:latin typeface="Cambria Math" panose="02040503050406030204" pitchFamily="18" charset="0"/>
                      </a:rPr>
                      <m:t>𝑘</m:t>
                    </m:r>
                  </m:oMath>
                </a14:m>
                <a:r>
                  <a:rPr lang="en-US" sz="3900" dirty="0"/>
                  <a:t>-itemset is </a:t>
                </a:r>
                <a14:m>
                  <m:oMath xmlns:m="http://schemas.openxmlformats.org/officeDocument/2006/math">
                    <m:d>
                      <m:dPr>
                        <m:ctrlPr>
                          <a:rPr lang="en-US" sz="3900" i="1">
                            <a:latin typeface="Cambria Math" panose="02040503050406030204" pitchFamily="18" charset="0"/>
                          </a:rPr>
                        </m:ctrlPr>
                      </m:dPr>
                      <m:e>
                        <m:m>
                          <m:mPr>
                            <m:mcs>
                              <m:mc>
                                <m:mcPr>
                                  <m:count m:val="1"/>
                                  <m:mcJc m:val="center"/>
                                </m:mcPr>
                              </m:mc>
                            </m:mcs>
                            <m:ctrlPr>
                              <a:rPr lang="en-US" sz="3900" i="1">
                                <a:latin typeface="Cambria Math" panose="02040503050406030204" pitchFamily="18" charset="0"/>
                              </a:rPr>
                            </m:ctrlPr>
                          </m:mPr>
                          <m:mr>
                            <m:e>
                              <m:r>
                                <m:rPr>
                                  <m:brk m:alnAt="7"/>
                                </m:rPr>
                                <a:rPr lang="en-US" sz="3900" i="1">
                                  <a:latin typeface="Cambria Math" panose="02040503050406030204" pitchFamily="18" charset="0"/>
                                </a:rPr>
                                <m:t>𝑚</m:t>
                              </m:r>
                            </m:e>
                          </m:mr>
                          <m:mr>
                            <m:e>
                              <m:r>
                                <a:rPr lang="en-US" sz="3900" i="1">
                                  <a:latin typeface="Cambria Math" panose="02040503050406030204" pitchFamily="18" charset="0"/>
                                </a:rPr>
                                <m:t>𝑘</m:t>
                              </m:r>
                            </m:e>
                          </m:mr>
                        </m:m>
                      </m:e>
                    </m:d>
                    <m:r>
                      <a:rPr lang="en-US" sz="3900" i="1">
                        <a:latin typeface="Cambria Math" panose="02040503050406030204" pitchFamily="18" charset="0"/>
                      </a:rPr>
                      <m:t>=</m:t>
                    </m:r>
                    <m:f>
                      <m:fPr>
                        <m:ctrlPr>
                          <a:rPr lang="en-US" sz="3900" i="1">
                            <a:latin typeface="Cambria Math" panose="02040503050406030204" pitchFamily="18" charset="0"/>
                          </a:rPr>
                        </m:ctrlPr>
                      </m:fPr>
                      <m:num>
                        <m:r>
                          <a:rPr lang="en-US" sz="3900" i="1">
                            <a:latin typeface="Cambria Math" panose="02040503050406030204" pitchFamily="18" charset="0"/>
                          </a:rPr>
                          <m:t>𝑚</m:t>
                        </m:r>
                        <m:r>
                          <a:rPr lang="en-US" sz="3900" i="1">
                            <a:latin typeface="Cambria Math" panose="02040503050406030204" pitchFamily="18" charset="0"/>
                          </a:rPr>
                          <m:t>!</m:t>
                        </m:r>
                      </m:num>
                      <m:den>
                        <m:r>
                          <a:rPr lang="en-US" sz="3900" i="1">
                            <a:latin typeface="Cambria Math" panose="02040503050406030204" pitchFamily="18" charset="0"/>
                          </a:rPr>
                          <m:t>𝑘</m:t>
                        </m:r>
                        <m:r>
                          <a:rPr lang="en-US" sz="3900" i="1">
                            <a:latin typeface="Cambria Math" panose="02040503050406030204" pitchFamily="18" charset="0"/>
                          </a:rPr>
                          <m:t>!</m:t>
                        </m:r>
                        <m:d>
                          <m:dPr>
                            <m:ctrlPr>
                              <a:rPr lang="en-US" sz="3900" i="1">
                                <a:latin typeface="Cambria Math" panose="02040503050406030204" pitchFamily="18" charset="0"/>
                              </a:rPr>
                            </m:ctrlPr>
                          </m:dPr>
                          <m:e>
                            <m:r>
                              <a:rPr lang="en-US" sz="3900" i="1">
                                <a:latin typeface="Cambria Math" panose="02040503050406030204" pitchFamily="18" charset="0"/>
                              </a:rPr>
                              <m:t>𝑚</m:t>
                            </m:r>
                            <m:r>
                              <a:rPr lang="en-US" sz="3900" i="1">
                                <a:latin typeface="Cambria Math" panose="02040503050406030204" pitchFamily="18" charset="0"/>
                              </a:rPr>
                              <m:t>−</m:t>
                            </m:r>
                            <m:r>
                              <a:rPr lang="en-US" sz="3900" i="1">
                                <a:latin typeface="Cambria Math" panose="02040503050406030204" pitchFamily="18" charset="0"/>
                              </a:rPr>
                              <m:t>𝑘</m:t>
                            </m:r>
                          </m:e>
                        </m:d>
                        <m:r>
                          <a:rPr lang="en-US" sz="3900" i="1">
                            <a:latin typeface="Cambria Math" panose="02040503050406030204" pitchFamily="18" charset="0"/>
                          </a:rPr>
                          <m:t>!</m:t>
                        </m:r>
                      </m:den>
                    </m:f>
                  </m:oMath>
                </a14:m>
                <a:r>
                  <a:rPr lang="en-US" sz="3900" dirty="0"/>
                  <a:t>, </a:t>
                </a:r>
                <a14:m>
                  <m:oMath xmlns:m="http://schemas.openxmlformats.org/officeDocument/2006/math">
                    <m:r>
                      <a:rPr lang="en-US" sz="3900" i="1">
                        <a:latin typeface="Cambria Math" panose="02040503050406030204" pitchFamily="18" charset="0"/>
                      </a:rPr>
                      <m:t>𝑘</m:t>
                    </m:r>
                    <m:r>
                      <a:rPr lang="en-US" sz="3900" i="1">
                        <a:latin typeface="Cambria Math" panose="02040503050406030204" pitchFamily="18" charset="0"/>
                      </a:rPr>
                      <m:t>=1,…,</m:t>
                    </m:r>
                    <m:r>
                      <a:rPr lang="en-US" sz="3900" i="1">
                        <a:latin typeface="Cambria Math" panose="02040503050406030204" pitchFamily="18" charset="0"/>
                      </a:rPr>
                      <m:t>𝑚</m:t>
                    </m:r>
                  </m:oMath>
                </a14:m>
                <a:endParaRPr lang="en-US" sz="3900" dirty="0"/>
              </a:p>
              <a:p>
                <a:pPr>
                  <a:lnSpc>
                    <a:spcPct val="135000"/>
                  </a:lnSpc>
                  <a:spcBef>
                    <a:spcPts val="900"/>
                  </a:spcBef>
                </a:pPr>
                <a:r>
                  <a:rPr lang="en-US" sz="3900" dirty="0"/>
                  <a:t>The total number of possible itemsets is</a:t>
                </a:r>
                <a14:m>
                  <m:oMath xmlns:m="http://schemas.openxmlformats.org/officeDocument/2006/math">
                    <m:r>
                      <a:rPr lang="en-US" sz="3900">
                        <a:latin typeface="Cambria Math" panose="02040503050406030204" pitchFamily="18" charset="0"/>
                      </a:rPr>
                      <m:t> </m:t>
                    </m:r>
                    <m:d>
                      <m:dPr>
                        <m:ctrlPr>
                          <a:rPr lang="en-US" sz="3900" i="1">
                            <a:latin typeface="Cambria Math" panose="02040503050406030204" pitchFamily="18" charset="0"/>
                          </a:rPr>
                        </m:ctrlPr>
                      </m:dPr>
                      <m:e>
                        <m:m>
                          <m:mPr>
                            <m:mcs>
                              <m:mc>
                                <m:mcPr>
                                  <m:count m:val="1"/>
                                  <m:mcJc m:val="center"/>
                                </m:mcPr>
                              </m:mc>
                            </m:mcs>
                            <m:ctrlPr>
                              <a:rPr lang="en-US" sz="3900" i="1">
                                <a:latin typeface="Cambria Math" panose="02040503050406030204" pitchFamily="18" charset="0"/>
                              </a:rPr>
                            </m:ctrlPr>
                          </m:mPr>
                          <m:mr>
                            <m:e>
                              <m:r>
                                <m:rPr>
                                  <m:brk m:alnAt="7"/>
                                </m:rPr>
                                <a:rPr lang="en-US" sz="3900" i="1">
                                  <a:latin typeface="Cambria Math" panose="02040503050406030204" pitchFamily="18" charset="0"/>
                                </a:rPr>
                                <m:t>𝑚</m:t>
                              </m:r>
                            </m:e>
                          </m:mr>
                          <m:mr>
                            <m:e>
                              <m:r>
                                <a:rPr lang="en-US" sz="3900" i="1">
                                  <a:latin typeface="Cambria Math" panose="02040503050406030204" pitchFamily="18" charset="0"/>
                                </a:rPr>
                                <m:t>1</m:t>
                              </m:r>
                            </m:e>
                          </m:mr>
                        </m:m>
                      </m:e>
                    </m:d>
                    <m:r>
                      <a:rPr lang="en-US" sz="3900" i="1">
                        <a:latin typeface="Cambria Math" panose="02040503050406030204" pitchFamily="18" charset="0"/>
                      </a:rPr>
                      <m:t>+</m:t>
                    </m:r>
                    <m:d>
                      <m:dPr>
                        <m:ctrlPr>
                          <a:rPr lang="en-US" sz="3900" i="1">
                            <a:latin typeface="Cambria Math" panose="02040503050406030204" pitchFamily="18" charset="0"/>
                          </a:rPr>
                        </m:ctrlPr>
                      </m:dPr>
                      <m:e>
                        <m:m>
                          <m:mPr>
                            <m:mcs>
                              <m:mc>
                                <m:mcPr>
                                  <m:count m:val="1"/>
                                  <m:mcJc m:val="center"/>
                                </m:mcPr>
                              </m:mc>
                            </m:mcs>
                            <m:ctrlPr>
                              <a:rPr lang="en-US" sz="3900" i="1">
                                <a:latin typeface="Cambria Math" panose="02040503050406030204" pitchFamily="18" charset="0"/>
                              </a:rPr>
                            </m:ctrlPr>
                          </m:mPr>
                          <m:mr>
                            <m:e>
                              <m:r>
                                <m:rPr>
                                  <m:brk m:alnAt="7"/>
                                </m:rPr>
                                <a:rPr lang="en-US" sz="3900" i="1">
                                  <a:latin typeface="Cambria Math" panose="02040503050406030204" pitchFamily="18" charset="0"/>
                                </a:rPr>
                                <m:t>𝑚</m:t>
                              </m:r>
                            </m:e>
                          </m:mr>
                          <m:mr>
                            <m:e>
                              <m:r>
                                <a:rPr lang="en-US" sz="3900" i="1">
                                  <a:latin typeface="Cambria Math" panose="02040503050406030204" pitchFamily="18" charset="0"/>
                                </a:rPr>
                                <m:t>2</m:t>
                              </m:r>
                            </m:e>
                          </m:mr>
                        </m:m>
                      </m:e>
                    </m:d>
                    <m:r>
                      <a:rPr lang="en-US" sz="3900" i="1">
                        <a:latin typeface="Cambria Math" panose="02040503050406030204" pitchFamily="18" charset="0"/>
                      </a:rPr>
                      <m:t>+…+</m:t>
                    </m:r>
                    <m:d>
                      <m:dPr>
                        <m:ctrlPr>
                          <a:rPr lang="en-US" sz="3900" i="1">
                            <a:latin typeface="Cambria Math" panose="02040503050406030204" pitchFamily="18" charset="0"/>
                          </a:rPr>
                        </m:ctrlPr>
                      </m:dPr>
                      <m:e>
                        <m:m>
                          <m:mPr>
                            <m:mcs>
                              <m:mc>
                                <m:mcPr>
                                  <m:count m:val="1"/>
                                  <m:mcJc m:val="center"/>
                                </m:mcPr>
                              </m:mc>
                            </m:mcs>
                            <m:ctrlPr>
                              <a:rPr lang="en-US" sz="3900" i="1">
                                <a:latin typeface="Cambria Math" panose="02040503050406030204" pitchFamily="18" charset="0"/>
                              </a:rPr>
                            </m:ctrlPr>
                          </m:mPr>
                          <m:mr>
                            <m:e>
                              <m:r>
                                <m:rPr>
                                  <m:brk m:alnAt="7"/>
                                </m:rPr>
                                <a:rPr lang="en-US" sz="3900" i="1">
                                  <a:latin typeface="Cambria Math" panose="02040503050406030204" pitchFamily="18" charset="0"/>
                                </a:rPr>
                                <m:t>𝑚</m:t>
                              </m:r>
                            </m:e>
                          </m:mr>
                          <m:mr>
                            <m:e>
                              <m:r>
                                <a:rPr lang="en-US" sz="3900" i="1">
                                  <a:latin typeface="Cambria Math" panose="02040503050406030204" pitchFamily="18" charset="0"/>
                                </a:rPr>
                                <m:t>𝑚</m:t>
                              </m:r>
                            </m:e>
                          </m:mr>
                        </m:m>
                      </m:e>
                    </m:d>
                  </m:oMath>
                </a14:m>
                <a:endParaRPr lang="en-US" sz="3900" dirty="0"/>
              </a:p>
              <a:p>
                <a:pPr>
                  <a:lnSpc>
                    <a:spcPct val="135000"/>
                  </a:lnSpc>
                  <a:spcBef>
                    <a:spcPts val="900"/>
                  </a:spcBef>
                </a:pPr>
                <a:r>
                  <a:rPr lang="en-US" sz="3900" dirty="0"/>
                  <a:t>The binomial theorem says </a:t>
                </a:r>
                <a14:m>
                  <m:oMath xmlns:m="http://schemas.openxmlformats.org/officeDocument/2006/math">
                    <m:d>
                      <m:dPr>
                        <m:ctrlPr>
                          <a:rPr lang="en-US" sz="3900" i="1">
                            <a:latin typeface="Cambria Math" panose="02040503050406030204" pitchFamily="18" charset="0"/>
                          </a:rPr>
                        </m:ctrlPr>
                      </m:dPr>
                      <m:e>
                        <m:m>
                          <m:mPr>
                            <m:mcs>
                              <m:mc>
                                <m:mcPr>
                                  <m:count m:val="1"/>
                                  <m:mcJc m:val="center"/>
                                </m:mcPr>
                              </m:mc>
                            </m:mcs>
                            <m:ctrlPr>
                              <a:rPr lang="en-US" sz="3900" i="1">
                                <a:latin typeface="Cambria Math" panose="02040503050406030204" pitchFamily="18" charset="0"/>
                              </a:rPr>
                            </m:ctrlPr>
                          </m:mPr>
                          <m:mr>
                            <m:e>
                              <m:r>
                                <m:rPr>
                                  <m:brk m:alnAt="7"/>
                                </m:rPr>
                                <a:rPr lang="en-US" sz="3900" i="1">
                                  <a:latin typeface="Cambria Math" panose="02040503050406030204" pitchFamily="18" charset="0"/>
                                </a:rPr>
                                <m:t>𝑚</m:t>
                              </m:r>
                            </m:e>
                          </m:mr>
                          <m:mr>
                            <m:e>
                              <m:r>
                                <a:rPr lang="en-US" sz="3900" i="1">
                                  <a:latin typeface="Cambria Math" panose="02040503050406030204" pitchFamily="18" charset="0"/>
                                </a:rPr>
                                <m:t>0</m:t>
                              </m:r>
                            </m:e>
                          </m:mr>
                        </m:m>
                      </m:e>
                    </m:d>
                    <m:r>
                      <a:rPr lang="en-US" sz="3900" i="1">
                        <a:latin typeface="Cambria Math" panose="02040503050406030204" pitchFamily="18" charset="0"/>
                      </a:rPr>
                      <m:t>+</m:t>
                    </m:r>
                    <m:d>
                      <m:dPr>
                        <m:ctrlPr>
                          <a:rPr lang="en-US" sz="3900" i="1">
                            <a:latin typeface="Cambria Math" panose="02040503050406030204" pitchFamily="18" charset="0"/>
                          </a:rPr>
                        </m:ctrlPr>
                      </m:dPr>
                      <m:e>
                        <m:m>
                          <m:mPr>
                            <m:mcs>
                              <m:mc>
                                <m:mcPr>
                                  <m:count m:val="1"/>
                                  <m:mcJc m:val="center"/>
                                </m:mcPr>
                              </m:mc>
                            </m:mcs>
                            <m:ctrlPr>
                              <a:rPr lang="en-US" sz="3900" i="1">
                                <a:latin typeface="Cambria Math" panose="02040503050406030204" pitchFamily="18" charset="0"/>
                              </a:rPr>
                            </m:ctrlPr>
                          </m:mPr>
                          <m:mr>
                            <m:e>
                              <m:r>
                                <m:rPr>
                                  <m:brk m:alnAt="7"/>
                                </m:rPr>
                                <a:rPr lang="en-US" sz="3900" i="1">
                                  <a:latin typeface="Cambria Math" panose="02040503050406030204" pitchFamily="18" charset="0"/>
                                </a:rPr>
                                <m:t>𝑚</m:t>
                              </m:r>
                            </m:e>
                          </m:mr>
                          <m:mr>
                            <m:e>
                              <m:r>
                                <a:rPr lang="en-US" sz="3900" i="1">
                                  <a:latin typeface="Cambria Math" panose="02040503050406030204" pitchFamily="18" charset="0"/>
                                </a:rPr>
                                <m:t>1</m:t>
                              </m:r>
                            </m:e>
                          </m:mr>
                        </m:m>
                      </m:e>
                    </m:d>
                    <m:r>
                      <a:rPr lang="en-US" sz="3900" i="1">
                        <a:latin typeface="Cambria Math" panose="02040503050406030204" pitchFamily="18" charset="0"/>
                      </a:rPr>
                      <m:t>+</m:t>
                    </m:r>
                    <m:d>
                      <m:dPr>
                        <m:ctrlPr>
                          <a:rPr lang="en-US" sz="3900" i="1">
                            <a:latin typeface="Cambria Math" panose="02040503050406030204" pitchFamily="18" charset="0"/>
                          </a:rPr>
                        </m:ctrlPr>
                      </m:dPr>
                      <m:e>
                        <m:m>
                          <m:mPr>
                            <m:mcs>
                              <m:mc>
                                <m:mcPr>
                                  <m:count m:val="1"/>
                                  <m:mcJc m:val="center"/>
                                </m:mcPr>
                              </m:mc>
                            </m:mcs>
                            <m:ctrlPr>
                              <a:rPr lang="en-US" sz="3900" i="1">
                                <a:latin typeface="Cambria Math" panose="02040503050406030204" pitchFamily="18" charset="0"/>
                              </a:rPr>
                            </m:ctrlPr>
                          </m:mPr>
                          <m:mr>
                            <m:e>
                              <m:r>
                                <m:rPr>
                                  <m:brk m:alnAt="7"/>
                                </m:rPr>
                                <a:rPr lang="en-US" sz="3900" i="1">
                                  <a:latin typeface="Cambria Math" panose="02040503050406030204" pitchFamily="18" charset="0"/>
                                </a:rPr>
                                <m:t>𝑚</m:t>
                              </m:r>
                            </m:e>
                          </m:mr>
                          <m:mr>
                            <m:e>
                              <m:r>
                                <a:rPr lang="en-US" sz="3900" i="1">
                                  <a:latin typeface="Cambria Math" panose="02040503050406030204" pitchFamily="18" charset="0"/>
                                </a:rPr>
                                <m:t>2</m:t>
                              </m:r>
                            </m:e>
                          </m:mr>
                        </m:m>
                      </m:e>
                    </m:d>
                    <m:r>
                      <a:rPr lang="en-US" sz="3900" i="1">
                        <a:latin typeface="Cambria Math" panose="02040503050406030204" pitchFamily="18" charset="0"/>
                      </a:rPr>
                      <m:t>+…+</m:t>
                    </m:r>
                    <m:d>
                      <m:dPr>
                        <m:ctrlPr>
                          <a:rPr lang="en-US" sz="3900" i="1">
                            <a:latin typeface="Cambria Math" panose="02040503050406030204" pitchFamily="18" charset="0"/>
                          </a:rPr>
                        </m:ctrlPr>
                      </m:dPr>
                      <m:e>
                        <m:m>
                          <m:mPr>
                            <m:mcs>
                              <m:mc>
                                <m:mcPr>
                                  <m:count m:val="1"/>
                                  <m:mcJc m:val="center"/>
                                </m:mcPr>
                              </m:mc>
                            </m:mcs>
                            <m:ctrlPr>
                              <a:rPr lang="en-US" sz="3900" i="1">
                                <a:latin typeface="Cambria Math" panose="02040503050406030204" pitchFamily="18" charset="0"/>
                              </a:rPr>
                            </m:ctrlPr>
                          </m:mPr>
                          <m:mr>
                            <m:e>
                              <m:r>
                                <m:rPr>
                                  <m:brk m:alnAt="7"/>
                                </m:rPr>
                                <a:rPr lang="en-US" sz="3900" i="1">
                                  <a:latin typeface="Cambria Math" panose="02040503050406030204" pitchFamily="18" charset="0"/>
                                </a:rPr>
                                <m:t>𝑚</m:t>
                              </m:r>
                            </m:e>
                          </m:mr>
                          <m:mr>
                            <m:e>
                              <m:r>
                                <a:rPr lang="en-US" sz="3900" i="1">
                                  <a:latin typeface="Cambria Math" panose="02040503050406030204" pitchFamily="18" charset="0"/>
                                </a:rPr>
                                <m:t>𝑚</m:t>
                              </m:r>
                            </m:e>
                          </m:mr>
                        </m:m>
                      </m:e>
                    </m:d>
                    <m:r>
                      <a:rPr lang="en-US" sz="3900" i="1">
                        <a:latin typeface="Cambria Math" panose="02040503050406030204" pitchFamily="18" charset="0"/>
                      </a:rPr>
                      <m:t>=</m:t>
                    </m:r>
                    <m:sSup>
                      <m:sSupPr>
                        <m:ctrlPr>
                          <a:rPr lang="en-US" sz="3900" i="1">
                            <a:latin typeface="Cambria Math" panose="02040503050406030204" pitchFamily="18" charset="0"/>
                          </a:rPr>
                        </m:ctrlPr>
                      </m:sSupPr>
                      <m:e>
                        <m:r>
                          <a:rPr lang="en-US" sz="3900" i="1">
                            <a:latin typeface="Cambria Math" panose="02040503050406030204" pitchFamily="18" charset="0"/>
                          </a:rPr>
                          <m:t>2</m:t>
                        </m:r>
                      </m:e>
                      <m:sup>
                        <m:r>
                          <a:rPr lang="en-US" sz="3900" i="1">
                            <a:latin typeface="Cambria Math" panose="02040503050406030204" pitchFamily="18" charset="0"/>
                          </a:rPr>
                          <m:t>𝑚</m:t>
                        </m:r>
                      </m:sup>
                    </m:sSup>
                  </m:oMath>
                </a14:m>
                <a:r>
                  <a:rPr lang="en-US" sz="3900" dirty="0"/>
                  <a:t>, the total number of possible itemsets is </a:t>
                </a:r>
                <a14:m>
                  <m:oMath xmlns:m="http://schemas.openxmlformats.org/officeDocument/2006/math">
                    <m:sSup>
                      <m:sSupPr>
                        <m:ctrlPr>
                          <a:rPr lang="en-US" sz="3900" i="1">
                            <a:latin typeface="Cambria Math" panose="02040503050406030204" pitchFamily="18" charset="0"/>
                          </a:rPr>
                        </m:ctrlPr>
                      </m:sSupPr>
                      <m:e>
                        <m:r>
                          <a:rPr lang="en-US" sz="3900" i="1">
                            <a:latin typeface="Cambria Math" panose="02040503050406030204" pitchFamily="18" charset="0"/>
                          </a:rPr>
                          <m:t>2</m:t>
                        </m:r>
                      </m:e>
                      <m:sup>
                        <m:r>
                          <a:rPr lang="en-US" sz="3900" i="1">
                            <a:latin typeface="Cambria Math" panose="02040503050406030204" pitchFamily="18" charset="0"/>
                          </a:rPr>
                          <m:t>𝑚</m:t>
                        </m:r>
                      </m:sup>
                    </m:sSup>
                    <m:r>
                      <a:rPr lang="en-US" sz="3900" i="1">
                        <a:latin typeface="Cambria Math" panose="02040503050406030204" pitchFamily="18" charset="0"/>
                      </a:rPr>
                      <m:t>−1</m:t>
                    </m:r>
                  </m:oMath>
                </a14:m>
                <a:r>
                  <a:rPr lang="en-US" sz="39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797" r="-812"/>
                </a:stretch>
              </a:blipFill>
            </p:spPr>
            <p:txBody>
              <a:bodyPr/>
              <a:lstStyle/>
              <a:p>
                <a:r>
                  <a:rPr lang="en-US">
                    <a:noFill/>
                  </a:rPr>
                  <a:t> </a:t>
                </a:r>
              </a:p>
            </p:txBody>
          </p:sp>
        </mc:Fallback>
      </mc:AlternateContent>
    </p:spTree>
    <p:extLst>
      <p:ext uri="{BB962C8B-B14F-4D97-AF65-F5344CB8AC3E}">
        <p14:creationId xmlns:p14="http://schemas.microsoft.com/office/powerpoint/2010/main" val="20301107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Many Association Rules Can I Possibly Get?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chor="ctr">
                <a:normAutofit lnSpcReduction="10000"/>
              </a:bodyPr>
              <a:lstStyle/>
              <a:p>
                <a:pPr>
                  <a:lnSpc>
                    <a:spcPct val="145000"/>
                  </a:lnSpc>
                  <a:spcBef>
                    <a:spcPts val="900"/>
                  </a:spcBef>
                </a:pPr>
                <a:r>
                  <a:rPr lang="en-US" sz="3900" dirty="0"/>
                  <a:t>The total number of possible itemsets: </a:t>
                </a:r>
                <a14:m>
                  <m:oMath xmlns:m="http://schemas.openxmlformats.org/officeDocument/2006/math">
                    <m:sSup>
                      <m:sSupPr>
                        <m:ctrlPr>
                          <a:rPr lang="en-US" sz="3900" i="1">
                            <a:latin typeface="Cambria Math" panose="02040503050406030204" pitchFamily="18" charset="0"/>
                          </a:rPr>
                        </m:ctrlPr>
                      </m:sSupPr>
                      <m:e>
                        <m:r>
                          <a:rPr lang="en-US" sz="3900" i="1">
                            <a:latin typeface="Cambria Math" panose="02040503050406030204" pitchFamily="18" charset="0"/>
                          </a:rPr>
                          <m:t>2</m:t>
                        </m:r>
                      </m:e>
                      <m:sup>
                        <m:r>
                          <a:rPr lang="en-US" sz="3900" i="1">
                            <a:latin typeface="Cambria Math" panose="02040503050406030204" pitchFamily="18" charset="0"/>
                          </a:rPr>
                          <m:t>𝑚</m:t>
                        </m:r>
                      </m:sup>
                    </m:sSup>
                    <m:r>
                      <a:rPr lang="en-US" sz="3900" i="1">
                        <a:latin typeface="Cambria Math" panose="02040503050406030204" pitchFamily="18" charset="0"/>
                      </a:rPr>
                      <m:t>−1</m:t>
                    </m:r>
                  </m:oMath>
                </a14:m>
                <a:endParaRPr lang="en-US" sz="3900" dirty="0"/>
              </a:p>
              <a:p>
                <a:pPr>
                  <a:lnSpc>
                    <a:spcPct val="145000"/>
                  </a:lnSpc>
                  <a:spcBef>
                    <a:spcPts val="900"/>
                  </a:spcBef>
                </a:pPr>
                <a:r>
                  <a:rPr lang="en-US" sz="3900" dirty="0"/>
                  <a:t>The total number of possible association rules</a:t>
                </a:r>
                <a:br>
                  <a:rPr lang="en-US" sz="3900" dirty="0"/>
                </a:br>
                <a:r>
                  <a:rPr lang="en-US" sz="3900" dirty="0"/>
                  <a:t>(Tan, Steinbach, Kumar, 2006: Introduction to Data Mining)</a:t>
                </a:r>
                <a:br>
                  <a:rPr lang="en-US" sz="3900" dirty="0"/>
                </a:br>
                <a14:m>
                  <m:oMath xmlns:m="http://schemas.openxmlformats.org/officeDocument/2006/math">
                    <m:nary>
                      <m:naryPr>
                        <m:chr m:val="∑"/>
                        <m:ctrlPr>
                          <a:rPr lang="en-US" sz="3900" i="1">
                            <a:latin typeface="Cambria Math" panose="02040503050406030204" pitchFamily="18" charset="0"/>
                          </a:rPr>
                        </m:ctrlPr>
                      </m:naryPr>
                      <m:sub>
                        <m:r>
                          <m:rPr>
                            <m:brk m:alnAt="23"/>
                          </m:rPr>
                          <a:rPr lang="en-US" sz="3900" i="1">
                            <a:latin typeface="Cambria Math" panose="02040503050406030204" pitchFamily="18" charset="0"/>
                          </a:rPr>
                          <m:t>𝑘</m:t>
                        </m:r>
                        <m:r>
                          <a:rPr lang="en-US" sz="3900" i="1">
                            <a:latin typeface="Cambria Math" panose="02040503050406030204" pitchFamily="18" charset="0"/>
                          </a:rPr>
                          <m:t>=1</m:t>
                        </m:r>
                      </m:sub>
                      <m:sup>
                        <m:r>
                          <a:rPr lang="en-US" sz="3900" i="1">
                            <a:latin typeface="Cambria Math" panose="02040503050406030204" pitchFamily="18" charset="0"/>
                          </a:rPr>
                          <m:t>𝑚</m:t>
                        </m:r>
                        <m:r>
                          <a:rPr lang="en-US" sz="3900" i="1">
                            <a:latin typeface="Cambria Math" panose="02040503050406030204" pitchFamily="18" charset="0"/>
                          </a:rPr>
                          <m:t>−1</m:t>
                        </m:r>
                      </m:sup>
                      <m:e>
                        <m:d>
                          <m:dPr>
                            <m:ctrlPr>
                              <a:rPr lang="en-US" sz="3900" i="1">
                                <a:latin typeface="Cambria Math" panose="02040503050406030204" pitchFamily="18" charset="0"/>
                              </a:rPr>
                            </m:ctrlPr>
                          </m:dPr>
                          <m:e>
                            <m:d>
                              <m:dPr>
                                <m:ctrlPr>
                                  <a:rPr lang="en-US" sz="3900" i="1">
                                    <a:latin typeface="Cambria Math" panose="02040503050406030204" pitchFamily="18" charset="0"/>
                                  </a:rPr>
                                </m:ctrlPr>
                              </m:dPr>
                              <m:e>
                                <m:m>
                                  <m:mPr>
                                    <m:mcs>
                                      <m:mc>
                                        <m:mcPr>
                                          <m:count m:val="1"/>
                                          <m:mcJc m:val="center"/>
                                        </m:mcPr>
                                      </m:mc>
                                    </m:mcs>
                                    <m:ctrlPr>
                                      <a:rPr lang="en-US" sz="3900" i="1">
                                        <a:latin typeface="Cambria Math" panose="02040503050406030204" pitchFamily="18" charset="0"/>
                                      </a:rPr>
                                    </m:ctrlPr>
                                  </m:mPr>
                                  <m:mr>
                                    <m:e>
                                      <m:r>
                                        <m:rPr>
                                          <m:brk m:alnAt="7"/>
                                        </m:rPr>
                                        <a:rPr lang="en-US" sz="3900" i="1">
                                          <a:latin typeface="Cambria Math" panose="02040503050406030204" pitchFamily="18" charset="0"/>
                                        </a:rPr>
                                        <m:t>𝑚</m:t>
                                      </m:r>
                                    </m:e>
                                  </m:mr>
                                  <m:mr>
                                    <m:e>
                                      <m:r>
                                        <a:rPr lang="en-US" sz="3900" i="1">
                                          <a:latin typeface="Cambria Math" panose="02040503050406030204" pitchFamily="18" charset="0"/>
                                        </a:rPr>
                                        <m:t>𝑘</m:t>
                                      </m:r>
                                    </m:e>
                                  </m:mr>
                                </m:m>
                              </m:e>
                            </m:d>
                            <m:r>
                              <a:rPr lang="en-US" sz="3900" i="1">
                                <a:latin typeface="Cambria Math" panose="02040503050406030204" pitchFamily="18" charset="0"/>
                                <a:ea typeface="Cambria Math" panose="02040503050406030204" pitchFamily="18" charset="0"/>
                              </a:rPr>
                              <m:t>×</m:t>
                            </m:r>
                            <m:nary>
                              <m:naryPr>
                                <m:chr m:val="∑"/>
                                <m:ctrlPr>
                                  <a:rPr lang="en-US" sz="3900" i="1">
                                    <a:latin typeface="Cambria Math" panose="02040503050406030204" pitchFamily="18" charset="0"/>
                                    <a:ea typeface="Cambria Math" panose="02040503050406030204" pitchFamily="18" charset="0"/>
                                  </a:rPr>
                                </m:ctrlPr>
                              </m:naryPr>
                              <m:sub>
                                <m:r>
                                  <m:rPr>
                                    <m:brk m:alnAt="23"/>
                                  </m:rPr>
                                  <a:rPr lang="en-US" sz="3900" i="1">
                                    <a:latin typeface="Cambria Math" panose="02040503050406030204" pitchFamily="18" charset="0"/>
                                    <a:ea typeface="Cambria Math" panose="02040503050406030204" pitchFamily="18" charset="0"/>
                                  </a:rPr>
                                  <m:t>𝑗</m:t>
                                </m:r>
                                <m:r>
                                  <a:rPr lang="en-US" sz="3900" i="1">
                                    <a:latin typeface="Cambria Math" panose="02040503050406030204" pitchFamily="18" charset="0"/>
                                    <a:ea typeface="Cambria Math" panose="02040503050406030204" pitchFamily="18" charset="0"/>
                                  </a:rPr>
                                  <m:t>=1</m:t>
                                </m:r>
                              </m:sub>
                              <m:sup>
                                <m:r>
                                  <a:rPr lang="en-US" sz="3900" i="1">
                                    <a:latin typeface="Cambria Math" panose="02040503050406030204" pitchFamily="18" charset="0"/>
                                    <a:ea typeface="Cambria Math" panose="02040503050406030204" pitchFamily="18" charset="0"/>
                                  </a:rPr>
                                  <m:t>𝑚</m:t>
                                </m:r>
                                <m:r>
                                  <a:rPr lang="en-US" sz="3900" i="1">
                                    <a:latin typeface="Cambria Math" panose="02040503050406030204" pitchFamily="18" charset="0"/>
                                    <a:ea typeface="Cambria Math" panose="02040503050406030204" pitchFamily="18" charset="0"/>
                                  </a:rPr>
                                  <m:t>−</m:t>
                                </m:r>
                                <m:r>
                                  <a:rPr lang="en-US" sz="3900" i="1">
                                    <a:latin typeface="Cambria Math" panose="02040503050406030204" pitchFamily="18" charset="0"/>
                                    <a:ea typeface="Cambria Math" panose="02040503050406030204" pitchFamily="18" charset="0"/>
                                  </a:rPr>
                                  <m:t>𝑘</m:t>
                                </m:r>
                              </m:sup>
                              <m:e>
                                <m:d>
                                  <m:dPr>
                                    <m:ctrlPr>
                                      <a:rPr lang="en-US" sz="3900" i="1">
                                        <a:latin typeface="Cambria Math" panose="02040503050406030204" pitchFamily="18" charset="0"/>
                                        <a:ea typeface="Cambria Math" panose="02040503050406030204" pitchFamily="18" charset="0"/>
                                      </a:rPr>
                                    </m:ctrlPr>
                                  </m:dPr>
                                  <m:e>
                                    <m:m>
                                      <m:mPr>
                                        <m:mcs>
                                          <m:mc>
                                            <m:mcPr>
                                              <m:count m:val="1"/>
                                              <m:mcJc m:val="center"/>
                                            </m:mcPr>
                                          </m:mc>
                                        </m:mcs>
                                        <m:ctrlPr>
                                          <a:rPr lang="en-US" sz="3900" i="1">
                                            <a:latin typeface="Cambria Math" panose="02040503050406030204" pitchFamily="18" charset="0"/>
                                            <a:ea typeface="Cambria Math" panose="02040503050406030204" pitchFamily="18" charset="0"/>
                                          </a:rPr>
                                        </m:ctrlPr>
                                      </m:mPr>
                                      <m:mr>
                                        <m:e>
                                          <m:r>
                                            <m:rPr>
                                              <m:brk m:alnAt="7"/>
                                            </m:rPr>
                                            <a:rPr lang="en-US" sz="3900" i="1">
                                              <a:latin typeface="Cambria Math" panose="02040503050406030204" pitchFamily="18" charset="0"/>
                                              <a:ea typeface="Cambria Math" panose="02040503050406030204" pitchFamily="18" charset="0"/>
                                            </a:rPr>
                                            <m:t>𝑚</m:t>
                                          </m:r>
                                          <m:r>
                                            <a:rPr lang="en-US" sz="3900" i="1">
                                              <a:latin typeface="Cambria Math" panose="02040503050406030204" pitchFamily="18" charset="0"/>
                                              <a:ea typeface="Cambria Math" panose="02040503050406030204" pitchFamily="18" charset="0"/>
                                            </a:rPr>
                                            <m:t>−</m:t>
                                          </m:r>
                                          <m:r>
                                            <a:rPr lang="en-US" sz="3900" i="1">
                                              <a:latin typeface="Cambria Math" panose="02040503050406030204" pitchFamily="18" charset="0"/>
                                              <a:ea typeface="Cambria Math" panose="02040503050406030204" pitchFamily="18" charset="0"/>
                                            </a:rPr>
                                            <m:t>𝑘</m:t>
                                          </m:r>
                                        </m:e>
                                      </m:mr>
                                      <m:mr>
                                        <m:e>
                                          <m:r>
                                            <a:rPr lang="en-US" sz="3900" i="1">
                                              <a:latin typeface="Cambria Math" panose="02040503050406030204" pitchFamily="18" charset="0"/>
                                              <a:ea typeface="Cambria Math" panose="02040503050406030204" pitchFamily="18" charset="0"/>
                                            </a:rPr>
                                            <m:t>𝑗</m:t>
                                          </m:r>
                                        </m:e>
                                      </m:mr>
                                    </m:m>
                                  </m:e>
                                </m:d>
                              </m:e>
                            </m:nary>
                          </m:e>
                        </m:d>
                        <m:r>
                          <a:rPr lang="en-US" sz="3900" i="1">
                            <a:latin typeface="Cambria Math" panose="02040503050406030204" pitchFamily="18" charset="0"/>
                          </a:rPr>
                          <m:t>=</m:t>
                        </m:r>
                        <m:sSup>
                          <m:sSupPr>
                            <m:ctrlPr>
                              <a:rPr lang="en-US" sz="3900" i="1">
                                <a:latin typeface="Cambria Math" panose="02040503050406030204" pitchFamily="18" charset="0"/>
                              </a:rPr>
                            </m:ctrlPr>
                          </m:sSupPr>
                          <m:e>
                            <m:r>
                              <a:rPr lang="en-US" sz="3900" i="1">
                                <a:latin typeface="Cambria Math" panose="02040503050406030204" pitchFamily="18" charset="0"/>
                              </a:rPr>
                              <m:t>3</m:t>
                            </m:r>
                          </m:e>
                          <m:sup>
                            <m:r>
                              <a:rPr lang="en-US" sz="3900" i="1">
                                <a:latin typeface="Cambria Math" panose="02040503050406030204" pitchFamily="18" charset="0"/>
                              </a:rPr>
                              <m:t>𝑚</m:t>
                            </m:r>
                          </m:sup>
                        </m:sSup>
                        <m:r>
                          <a:rPr lang="en-US" sz="3900" i="1">
                            <a:latin typeface="Cambria Math" panose="02040503050406030204" pitchFamily="18" charset="0"/>
                          </a:rPr>
                          <m:t>−</m:t>
                        </m:r>
                        <m:sSup>
                          <m:sSupPr>
                            <m:ctrlPr>
                              <a:rPr lang="en-US" sz="3900" i="1">
                                <a:latin typeface="Cambria Math" panose="02040503050406030204" pitchFamily="18" charset="0"/>
                              </a:rPr>
                            </m:ctrlPr>
                          </m:sSupPr>
                          <m:e>
                            <m:r>
                              <a:rPr lang="en-US" sz="3900" i="1">
                                <a:latin typeface="Cambria Math" panose="02040503050406030204" pitchFamily="18" charset="0"/>
                              </a:rPr>
                              <m:t>2</m:t>
                            </m:r>
                          </m:e>
                          <m:sup>
                            <m:r>
                              <a:rPr lang="en-US" sz="3900" i="1">
                                <a:latin typeface="Cambria Math" panose="02040503050406030204" pitchFamily="18" charset="0"/>
                              </a:rPr>
                              <m:t>𝑚</m:t>
                            </m:r>
                            <m:r>
                              <a:rPr lang="en-US" sz="3900" i="1">
                                <a:latin typeface="Cambria Math" panose="02040503050406030204" pitchFamily="18" charset="0"/>
                              </a:rPr>
                              <m:t>+1</m:t>
                            </m:r>
                          </m:sup>
                        </m:sSup>
                        <m:r>
                          <a:rPr lang="en-US" sz="3900" i="1">
                            <a:latin typeface="Cambria Math" panose="02040503050406030204" pitchFamily="18" charset="0"/>
                          </a:rPr>
                          <m:t>+1</m:t>
                        </m:r>
                      </m:e>
                    </m:nary>
                  </m:oMath>
                </a14:m>
                <a:endParaRPr lang="en-US" sz="3900" dirty="0"/>
              </a:p>
              <a:p>
                <a:pPr>
                  <a:lnSpc>
                    <a:spcPct val="145000"/>
                  </a:lnSpc>
                  <a:spcBef>
                    <a:spcPts val="900"/>
                  </a:spcBef>
                </a:pPr>
                <a14:m>
                  <m:oMath xmlns:m="http://schemas.openxmlformats.org/officeDocument/2006/math">
                    <m:d>
                      <m:dPr>
                        <m:ctrlPr>
                          <a:rPr lang="en-US" sz="3900" i="1">
                            <a:latin typeface="Cambria Math" panose="02040503050406030204" pitchFamily="18" charset="0"/>
                          </a:rPr>
                        </m:ctrlPr>
                      </m:dPr>
                      <m:e>
                        <m:m>
                          <m:mPr>
                            <m:mcs>
                              <m:mc>
                                <m:mcPr>
                                  <m:count m:val="1"/>
                                  <m:mcJc m:val="center"/>
                                </m:mcPr>
                              </m:mc>
                            </m:mcs>
                            <m:ctrlPr>
                              <a:rPr lang="en-US" sz="3900" i="1">
                                <a:latin typeface="Cambria Math" panose="02040503050406030204" pitchFamily="18" charset="0"/>
                              </a:rPr>
                            </m:ctrlPr>
                          </m:mPr>
                          <m:mr>
                            <m:e>
                              <m:r>
                                <m:rPr>
                                  <m:brk m:alnAt="7"/>
                                </m:rPr>
                                <a:rPr lang="en-US" sz="3900" i="1">
                                  <a:latin typeface="Cambria Math" panose="02040503050406030204" pitchFamily="18" charset="0"/>
                                </a:rPr>
                                <m:t>𝑚</m:t>
                              </m:r>
                            </m:e>
                          </m:mr>
                          <m:mr>
                            <m:e>
                              <m:r>
                                <a:rPr lang="en-US" sz="3900" i="1">
                                  <a:latin typeface="Cambria Math" panose="02040503050406030204" pitchFamily="18" charset="0"/>
                                </a:rPr>
                                <m:t>𝑘</m:t>
                              </m:r>
                            </m:e>
                          </m:mr>
                        </m:m>
                      </m:e>
                    </m:d>
                    <m:r>
                      <a:rPr lang="en-US" sz="3900" i="1">
                        <a:latin typeface="Cambria Math" panose="02040503050406030204" pitchFamily="18" charset="0"/>
                      </a:rPr>
                      <m:t>=</m:t>
                    </m:r>
                    <m:f>
                      <m:fPr>
                        <m:ctrlPr>
                          <a:rPr lang="en-US" sz="3900" i="1">
                            <a:latin typeface="Cambria Math" panose="02040503050406030204" pitchFamily="18" charset="0"/>
                          </a:rPr>
                        </m:ctrlPr>
                      </m:fPr>
                      <m:num>
                        <m:r>
                          <a:rPr lang="en-US" sz="3900" i="1">
                            <a:latin typeface="Cambria Math" panose="02040503050406030204" pitchFamily="18" charset="0"/>
                          </a:rPr>
                          <m:t>𝑚</m:t>
                        </m:r>
                        <m:r>
                          <a:rPr lang="en-US" sz="3900" i="1">
                            <a:latin typeface="Cambria Math" panose="02040503050406030204" pitchFamily="18" charset="0"/>
                          </a:rPr>
                          <m:t>!</m:t>
                        </m:r>
                      </m:num>
                      <m:den>
                        <m:r>
                          <a:rPr lang="en-US" sz="3900" i="1">
                            <a:latin typeface="Cambria Math" panose="02040503050406030204" pitchFamily="18" charset="0"/>
                          </a:rPr>
                          <m:t>𝑘</m:t>
                        </m:r>
                        <m:r>
                          <a:rPr lang="en-US" sz="3900" i="1">
                            <a:latin typeface="Cambria Math" panose="02040503050406030204" pitchFamily="18" charset="0"/>
                          </a:rPr>
                          <m:t>!</m:t>
                        </m:r>
                        <m:d>
                          <m:dPr>
                            <m:ctrlPr>
                              <a:rPr lang="en-US" sz="3900" i="1">
                                <a:latin typeface="Cambria Math" panose="02040503050406030204" pitchFamily="18" charset="0"/>
                              </a:rPr>
                            </m:ctrlPr>
                          </m:dPr>
                          <m:e>
                            <m:r>
                              <a:rPr lang="en-US" sz="3900" i="1">
                                <a:latin typeface="Cambria Math" panose="02040503050406030204" pitchFamily="18" charset="0"/>
                              </a:rPr>
                              <m:t>𝑚</m:t>
                            </m:r>
                            <m:r>
                              <a:rPr lang="en-US" sz="3900" i="1">
                                <a:latin typeface="Cambria Math" panose="02040503050406030204" pitchFamily="18" charset="0"/>
                              </a:rPr>
                              <m:t>−</m:t>
                            </m:r>
                            <m:r>
                              <a:rPr lang="en-US" sz="3900" i="1">
                                <a:latin typeface="Cambria Math" panose="02040503050406030204" pitchFamily="18" charset="0"/>
                              </a:rPr>
                              <m:t>𝑘</m:t>
                            </m:r>
                          </m:e>
                        </m:d>
                        <m:r>
                          <a:rPr lang="en-US" sz="3900" i="1">
                            <a:latin typeface="Cambria Math" panose="02040503050406030204" pitchFamily="18" charset="0"/>
                          </a:rPr>
                          <m:t>!</m:t>
                        </m:r>
                      </m:den>
                    </m:f>
                  </m:oMath>
                </a14:m>
                <a:r>
                  <a:rPr lang="en-US" sz="3900" dirty="0"/>
                  <a:t> and </a:t>
                </a:r>
                <a14:m>
                  <m:oMath xmlns:m="http://schemas.openxmlformats.org/officeDocument/2006/math">
                    <m:r>
                      <a:rPr lang="en-US" sz="3900" i="1">
                        <a:latin typeface="Cambria Math" panose="02040503050406030204" pitchFamily="18" charset="0"/>
                      </a:rPr>
                      <m:t>𝑚</m:t>
                    </m:r>
                    <m:r>
                      <a:rPr lang="en-US" sz="3900" i="1">
                        <a:latin typeface="Cambria Math" panose="02040503050406030204" pitchFamily="18" charset="0"/>
                      </a:rPr>
                      <m:t>!=</m:t>
                    </m:r>
                    <m:r>
                      <a:rPr lang="en-US" sz="3900" i="1">
                        <a:latin typeface="Cambria Math" panose="02040503050406030204" pitchFamily="18" charset="0"/>
                      </a:rPr>
                      <m:t>𝑚</m:t>
                    </m:r>
                    <m:r>
                      <a:rPr lang="en-US" sz="3900" i="1">
                        <a:latin typeface="Cambria Math" panose="02040503050406030204" pitchFamily="18" charset="0"/>
                        <a:ea typeface="Cambria Math" panose="02040503050406030204" pitchFamily="18" charset="0"/>
                      </a:rPr>
                      <m:t>×</m:t>
                    </m:r>
                    <m:d>
                      <m:dPr>
                        <m:ctrlPr>
                          <a:rPr lang="en-US" sz="3900" i="1">
                            <a:latin typeface="Cambria Math" panose="02040503050406030204" pitchFamily="18" charset="0"/>
                          </a:rPr>
                        </m:ctrlPr>
                      </m:dPr>
                      <m:e>
                        <m:r>
                          <a:rPr lang="en-US" sz="3900" i="1">
                            <a:latin typeface="Cambria Math" panose="02040503050406030204" pitchFamily="18" charset="0"/>
                          </a:rPr>
                          <m:t>𝑚</m:t>
                        </m:r>
                        <m:r>
                          <a:rPr lang="en-US" sz="3900" i="1">
                            <a:latin typeface="Cambria Math" panose="02040503050406030204" pitchFamily="18" charset="0"/>
                          </a:rPr>
                          <m:t>−1</m:t>
                        </m:r>
                      </m:e>
                    </m:d>
                    <m:r>
                      <a:rPr lang="en-US" sz="3900" i="1">
                        <a:latin typeface="Cambria Math" panose="02040503050406030204" pitchFamily="18" charset="0"/>
                        <a:ea typeface="Cambria Math" panose="02040503050406030204" pitchFamily="18" charset="0"/>
                      </a:rPr>
                      <m:t>×⋯×2×1</m:t>
                    </m:r>
                  </m:oMath>
                </a14:m>
                <a:endParaRPr lang="en-US" sz="39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61"/>
                </a:stretch>
              </a:blipFill>
            </p:spPr>
            <p:txBody>
              <a:bodyPr/>
              <a:lstStyle/>
              <a:p>
                <a:r>
                  <a:rPr lang="en-US">
                    <a:noFill/>
                  </a:rPr>
                  <a:t> </a:t>
                </a:r>
              </a:p>
            </p:txBody>
          </p:sp>
        </mc:Fallback>
      </mc:AlternateContent>
    </p:spTree>
    <p:extLst>
      <p:ext uri="{BB962C8B-B14F-4D97-AF65-F5344CB8AC3E}">
        <p14:creationId xmlns:p14="http://schemas.microsoft.com/office/powerpoint/2010/main" val="3767911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 Perspective on Number of Association Rules</a:t>
            </a:r>
          </a:p>
        </p:txBody>
      </p:sp>
      <p:graphicFrame>
        <p:nvGraphicFramePr>
          <p:cNvPr id="11" name="Table 10"/>
          <p:cNvGraphicFramePr>
            <a:graphicFrameLocks noGrp="1"/>
          </p:cNvGraphicFramePr>
          <p:nvPr>
            <p:extLst>
              <p:ext uri="{D42A27DB-BD31-4B8C-83A1-F6EECF244321}">
                <p14:modId xmlns:p14="http://schemas.microsoft.com/office/powerpoint/2010/main" val="740549775"/>
              </p:ext>
            </p:extLst>
          </p:nvPr>
        </p:nvGraphicFramePr>
        <p:xfrm>
          <a:off x="2009774" y="1836874"/>
          <a:ext cx="6062663" cy="7185436"/>
        </p:xfrm>
        <a:graphic>
          <a:graphicData uri="http://schemas.openxmlformats.org/drawingml/2006/table">
            <a:tbl>
              <a:tblPr>
                <a:tableStyleId>{3B4B98B0-60AC-42C2-AFA5-B58CD77FA1E5}</a:tableStyleId>
              </a:tblPr>
              <a:tblGrid>
                <a:gridCol w="1373717">
                  <a:extLst>
                    <a:ext uri="{9D8B030D-6E8A-4147-A177-3AD203B41FA5}">
                      <a16:colId xmlns:a16="http://schemas.microsoft.com/office/drawing/2014/main" val="20000"/>
                    </a:ext>
                  </a:extLst>
                </a:gridCol>
                <a:gridCol w="2026992">
                  <a:extLst>
                    <a:ext uri="{9D8B030D-6E8A-4147-A177-3AD203B41FA5}">
                      <a16:colId xmlns:a16="http://schemas.microsoft.com/office/drawing/2014/main" val="20001"/>
                    </a:ext>
                  </a:extLst>
                </a:gridCol>
                <a:gridCol w="2661954">
                  <a:extLst>
                    <a:ext uri="{9D8B030D-6E8A-4147-A177-3AD203B41FA5}">
                      <a16:colId xmlns:a16="http://schemas.microsoft.com/office/drawing/2014/main" val="20002"/>
                    </a:ext>
                  </a:extLst>
                </a:gridCol>
              </a:tblGrid>
              <a:tr h="357569">
                <a:tc>
                  <a:txBody>
                    <a:bodyPr/>
                    <a:lstStyle/>
                    <a:p>
                      <a:pPr algn="r" fontAlgn="b"/>
                      <a:r>
                        <a:rPr lang="en-US" sz="2100" b="1"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a:t>
                      </a:r>
                      <a:endParaRPr lang="en-US" sz="2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b">
                    <a:lnB w="12700" cap="flat" cmpd="sng" algn="ctr">
                      <a:solidFill>
                        <a:schemeClr val="tx1"/>
                      </a:solidFill>
                      <a:prstDash val="solid"/>
                      <a:round/>
                      <a:headEnd type="none" w="med" len="med"/>
                      <a:tailEnd type="none" w="med" len="med"/>
                    </a:lnB>
                  </a:tcPr>
                </a:tc>
                <a:tc>
                  <a:txBody>
                    <a:bodyPr/>
                    <a:lstStyle/>
                    <a:p>
                      <a:pPr algn="r" fontAlgn="b"/>
                      <a:r>
                        <a:rPr lang="en-US" sz="2100" b="1"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 Itemset</a:t>
                      </a:r>
                      <a:endParaRPr lang="en-US" sz="2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b">
                    <a:lnB w="12700" cap="flat" cmpd="sng" algn="ctr">
                      <a:solidFill>
                        <a:schemeClr val="tx1"/>
                      </a:solidFill>
                      <a:prstDash val="solid"/>
                      <a:round/>
                      <a:headEnd type="none" w="med" len="med"/>
                      <a:tailEnd type="none" w="med" len="med"/>
                    </a:lnB>
                  </a:tcPr>
                </a:tc>
                <a:tc>
                  <a:txBody>
                    <a:bodyPr/>
                    <a:lstStyle/>
                    <a:p>
                      <a:pPr algn="r" fontAlgn="b"/>
                      <a:r>
                        <a:rPr lang="en-US" sz="2100" b="1"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 Association Rules</a:t>
                      </a:r>
                      <a:endParaRPr lang="en-US" sz="2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57569">
                <a:tc>
                  <a:txBody>
                    <a:bodyPr/>
                    <a:lstStyle/>
                    <a:p>
                      <a:pPr algn="r" fontAlgn="b"/>
                      <a:r>
                        <a:rPr lang="en-US" sz="21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endParaRPr lang="en-US" sz="2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b">
                    <a:lnT w="12700" cap="flat" cmpd="sng" algn="ctr">
                      <a:solidFill>
                        <a:schemeClr val="tx1"/>
                      </a:solidFill>
                      <a:prstDash val="solid"/>
                      <a:round/>
                      <a:headEnd type="none" w="med" len="med"/>
                      <a:tailEnd type="none" w="med" len="med"/>
                    </a:lnT>
                  </a:tcPr>
                </a:tc>
                <a:tc>
                  <a:txBody>
                    <a:bodyPr/>
                    <a:lstStyle/>
                    <a:p>
                      <a:pPr algn="r" fontAlgn="b"/>
                      <a:r>
                        <a:rPr lang="en-US" sz="21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endParaRPr lang="en-US" sz="2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b">
                    <a:lnT w="12700" cap="flat" cmpd="sng" algn="ctr">
                      <a:solidFill>
                        <a:schemeClr val="tx1"/>
                      </a:solidFill>
                      <a:prstDash val="solid"/>
                      <a:round/>
                      <a:headEnd type="none" w="med" len="med"/>
                      <a:tailEnd type="none" w="med" len="med"/>
                    </a:lnT>
                  </a:tcPr>
                </a:tc>
                <a:tc>
                  <a:txBody>
                    <a:bodyPr/>
                    <a:lstStyle/>
                    <a:p>
                      <a:pPr algn="r" fontAlgn="b"/>
                      <a:r>
                        <a:rPr lang="en-US" sz="21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a:t>
                      </a:r>
                      <a:endParaRPr lang="en-US" sz="2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340542">
                <a:tc>
                  <a:txBody>
                    <a:bodyPr/>
                    <a:lstStyle/>
                    <a:p>
                      <a:pPr algn="r" fontAlgn="b"/>
                      <a:r>
                        <a:rPr lang="en-US" sz="21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a:t>
                      </a:r>
                      <a:endParaRPr lang="en-US" sz="2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b"/>
                </a:tc>
                <a:tc>
                  <a:txBody>
                    <a:bodyPr/>
                    <a:lstStyle/>
                    <a:p>
                      <a:pPr algn="r" fontAlgn="b"/>
                      <a:r>
                        <a:rPr lang="en-US" sz="21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endParaRPr lang="en-US" sz="2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b"/>
                </a:tc>
                <a:tc>
                  <a:txBody>
                    <a:bodyPr/>
                    <a:lstStyle/>
                    <a:p>
                      <a:pPr algn="r" fontAlgn="b"/>
                      <a:r>
                        <a:rPr lang="en-US" sz="21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a:t>
                      </a:r>
                      <a:endParaRPr lang="en-US" sz="2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b"/>
                </a:tc>
                <a:extLst>
                  <a:ext uri="{0D108BD9-81ED-4DB2-BD59-A6C34878D82A}">
                    <a16:rowId xmlns:a16="http://schemas.microsoft.com/office/drawing/2014/main" val="10002"/>
                  </a:ext>
                </a:extLst>
              </a:tr>
              <a:tr h="340542">
                <a:tc>
                  <a:txBody>
                    <a:bodyPr/>
                    <a:lstStyle/>
                    <a:p>
                      <a:pPr algn="r" fontAlgn="b"/>
                      <a:r>
                        <a:rPr lang="en-US" sz="21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endParaRPr lang="en-US" sz="2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b"/>
                </a:tc>
                <a:tc>
                  <a:txBody>
                    <a:bodyPr/>
                    <a:lstStyle/>
                    <a:p>
                      <a:pPr algn="r" fontAlgn="b"/>
                      <a:r>
                        <a:rPr lang="en-US" sz="21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7</a:t>
                      </a:r>
                      <a:endParaRPr lang="en-US" sz="2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b"/>
                </a:tc>
                <a:tc>
                  <a:txBody>
                    <a:bodyPr/>
                    <a:lstStyle/>
                    <a:p>
                      <a:pPr algn="r" fontAlgn="b"/>
                      <a:r>
                        <a:rPr lang="en-US" sz="21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12</a:t>
                      </a:r>
                      <a:endParaRPr lang="en-US" sz="2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b"/>
                </a:tc>
                <a:extLst>
                  <a:ext uri="{0D108BD9-81ED-4DB2-BD59-A6C34878D82A}">
                    <a16:rowId xmlns:a16="http://schemas.microsoft.com/office/drawing/2014/main" val="10003"/>
                  </a:ext>
                </a:extLst>
              </a:tr>
              <a:tr h="340542">
                <a:tc>
                  <a:txBody>
                    <a:bodyPr/>
                    <a:lstStyle/>
                    <a:p>
                      <a:pPr algn="r" fontAlgn="b"/>
                      <a:r>
                        <a:rPr lang="en-US" sz="21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4</a:t>
                      </a:r>
                      <a:endParaRPr lang="en-US" sz="2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b"/>
                </a:tc>
                <a:tc>
                  <a:txBody>
                    <a:bodyPr/>
                    <a:lstStyle/>
                    <a:p>
                      <a:pPr algn="r" fontAlgn="b"/>
                      <a:r>
                        <a:rPr lang="en-US" sz="21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15</a:t>
                      </a:r>
                      <a:endParaRPr lang="en-US" sz="2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b"/>
                </a:tc>
                <a:tc>
                  <a:txBody>
                    <a:bodyPr/>
                    <a:lstStyle/>
                    <a:p>
                      <a:pPr algn="r" fontAlgn="b"/>
                      <a:r>
                        <a:rPr lang="en-US" sz="21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50</a:t>
                      </a:r>
                      <a:endParaRPr lang="en-US" sz="2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b"/>
                </a:tc>
                <a:extLst>
                  <a:ext uri="{0D108BD9-81ED-4DB2-BD59-A6C34878D82A}">
                    <a16:rowId xmlns:a16="http://schemas.microsoft.com/office/drawing/2014/main" val="10004"/>
                  </a:ext>
                </a:extLst>
              </a:tr>
              <a:tr h="340542">
                <a:tc>
                  <a:txBody>
                    <a:bodyPr/>
                    <a:lstStyle/>
                    <a:p>
                      <a:pPr algn="r" fontAlgn="b"/>
                      <a:r>
                        <a:rPr lang="en-US" sz="21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5</a:t>
                      </a:r>
                      <a:endParaRPr lang="en-US" sz="2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b"/>
                </a:tc>
                <a:tc>
                  <a:txBody>
                    <a:bodyPr/>
                    <a:lstStyle/>
                    <a:p>
                      <a:pPr algn="r" fontAlgn="b"/>
                      <a:r>
                        <a:rPr lang="en-US" sz="21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31</a:t>
                      </a:r>
                      <a:endParaRPr lang="en-US" sz="2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b"/>
                </a:tc>
                <a:tc>
                  <a:txBody>
                    <a:bodyPr/>
                    <a:lstStyle/>
                    <a:p>
                      <a:pPr algn="r" fontAlgn="b"/>
                      <a:r>
                        <a:rPr lang="en-US" sz="21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180</a:t>
                      </a:r>
                      <a:endParaRPr lang="en-US" sz="2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b"/>
                </a:tc>
                <a:extLst>
                  <a:ext uri="{0D108BD9-81ED-4DB2-BD59-A6C34878D82A}">
                    <a16:rowId xmlns:a16="http://schemas.microsoft.com/office/drawing/2014/main" val="10005"/>
                  </a:ext>
                </a:extLst>
              </a:tr>
              <a:tr h="340542">
                <a:tc>
                  <a:txBody>
                    <a:bodyPr/>
                    <a:lstStyle/>
                    <a:p>
                      <a:pPr algn="r" fontAlgn="b"/>
                      <a:r>
                        <a:rPr lang="en-US" sz="21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6</a:t>
                      </a:r>
                      <a:endParaRPr lang="en-US" sz="2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b"/>
                </a:tc>
                <a:tc>
                  <a:txBody>
                    <a:bodyPr/>
                    <a:lstStyle/>
                    <a:p>
                      <a:pPr algn="r" fontAlgn="b"/>
                      <a:r>
                        <a:rPr lang="en-US" sz="21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63</a:t>
                      </a:r>
                      <a:endParaRPr lang="en-US" sz="2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b"/>
                </a:tc>
                <a:tc>
                  <a:txBody>
                    <a:bodyPr/>
                    <a:lstStyle/>
                    <a:p>
                      <a:pPr algn="r" fontAlgn="b"/>
                      <a:r>
                        <a:rPr lang="en-US" sz="21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602</a:t>
                      </a:r>
                      <a:endParaRPr lang="en-US" sz="2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b"/>
                </a:tc>
                <a:extLst>
                  <a:ext uri="{0D108BD9-81ED-4DB2-BD59-A6C34878D82A}">
                    <a16:rowId xmlns:a16="http://schemas.microsoft.com/office/drawing/2014/main" val="10006"/>
                  </a:ext>
                </a:extLst>
              </a:tr>
              <a:tr h="340542">
                <a:tc>
                  <a:txBody>
                    <a:bodyPr/>
                    <a:lstStyle/>
                    <a:p>
                      <a:pPr algn="r" fontAlgn="b"/>
                      <a:r>
                        <a:rPr lang="en-US" sz="21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7</a:t>
                      </a:r>
                      <a:endParaRPr lang="en-US" sz="2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b"/>
                </a:tc>
                <a:tc>
                  <a:txBody>
                    <a:bodyPr/>
                    <a:lstStyle/>
                    <a:p>
                      <a:pPr algn="r" fontAlgn="b"/>
                      <a:r>
                        <a:rPr lang="en-US" sz="21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127</a:t>
                      </a:r>
                      <a:endParaRPr lang="en-US" sz="2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b"/>
                </a:tc>
                <a:tc>
                  <a:txBody>
                    <a:bodyPr/>
                    <a:lstStyle/>
                    <a:p>
                      <a:pPr algn="r" fontAlgn="b"/>
                      <a:r>
                        <a:rPr lang="en-US" sz="21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1,932</a:t>
                      </a:r>
                      <a:endParaRPr lang="en-US" sz="2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b"/>
                </a:tc>
                <a:extLst>
                  <a:ext uri="{0D108BD9-81ED-4DB2-BD59-A6C34878D82A}">
                    <a16:rowId xmlns:a16="http://schemas.microsoft.com/office/drawing/2014/main" val="10007"/>
                  </a:ext>
                </a:extLst>
              </a:tr>
              <a:tr h="340542">
                <a:tc>
                  <a:txBody>
                    <a:bodyPr/>
                    <a:lstStyle/>
                    <a:p>
                      <a:pPr algn="r" fontAlgn="b"/>
                      <a:r>
                        <a:rPr lang="en-US" sz="21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8</a:t>
                      </a:r>
                      <a:endParaRPr lang="en-US" sz="2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b"/>
                </a:tc>
                <a:tc>
                  <a:txBody>
                    <a:bodyPr/>
                    <a:lstStyle/>
                    <a:p>
                      <a:pPr algn="r" fontAlgn="b"/>
                      <a:r>
                        <a:rPr lang="en-US" sz="21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255</a:t>
                      </a:r>
                      <a:endParaRPr lang="en-US" sz="2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b"/>
                </a:tc>
                <a:tc>
                  <a:txBody>
                    <a:bodyPr/>
                    <a:lstStyle/>
                    <a:p>
                      <a:pPr algn="r" fontAlgn="b"/>
                      <a:r>
                        <a:rPr lang="en-US" sz="21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6,050</a:t>
                      </a:r>
                      <a:endParaRPr lang="en-US" sz="2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b"/>
                </a:tc>
                <a:extLst>
                  <a:ext uri="{0D108BD9-81ED-4DB2-BD59-A6C34878D82A}">
                    <a16:rowId xmlns:a16="http://schemas.microsoft.com/office/drawing/2014/main" val="10008"/>
                  </a:ext>
                </a:extLst>
              </a:tr>
              <a:tr h="340542">
                <a:tc>
                  <a:txBody>
                    <a:bodyPr/>
                    <a:lstStyle/>
                    <a:p>
                      <a:pPr algn="r" fontAlgn="b"/>
                      <a:r>
                        <a:rPr lang="en-US" sz="21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9</a:t>
                      </a:r>
                      <a:endParaRPr lang="en-US" sz="2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b"/>
                </a:tc>
                <a:tc>
                  <a:txBody>
                    <a:bodyPr/>
                    <a:lstStyle/>
                    <a:p>
                      <a:pPr algn="r" fontAlgn="b"/>
                      <a:r>
                        <a:rPr lang="en-US" sz="21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511</a:t>
                      </a:r>
                      <a:endParaRPr lang="en-US" sz="2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b"/>
                </a:tc>
                <a:tc>
                  <a:txBody>
                    <a:bodyPr/>
                    <a:lstStyle/>
                    <a:p>
                      <a:pPr algn="r" fontAlgn="b"/>
                      <a:r>
                        <a:rPr lang="en-US" sz="21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18,660</a:t>
                      </a:r>
                      <a:endParaRPr lang="en-US" sz="2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b"/>
                </a:tc>
                <a:extLst>
                  <a:ext uri="{0D108BD9-81ED-4DB2-BD59-A6C34878D82A}">
                    <a16:rowId xmlns:a16="http://schemas.microsoft.com/office/drawing/2014/main" val="10009"/>
                  </a:ext>
                </a:extLst>
              </a:tr>
              <a:tr h="340542">
                <a:tc>
                  <a:txBody>
                    <a:bodyPr/>
                    <a:lstStyle/>
                    <a:p>
                      <a:pPr algn="r" fontAlgn="b"/>
                      <a:r>
                        <a:rPr lang="en-US" sz="21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10</a:t>
                      </a:r>
                      <a:endParaRPr lang="en-US" sz="2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b"/>
                </a:tc>
                <a:tc>
                  <a:txBody>
                    <a:bodyPr/>
                    <a:lstStyle/>
                    <a:p>
                      <a:pPr algn="r" fontAlgn="b"/>
                      <a:r>
                        <a:rPr lang="en-US" sz="21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1,023</a:t>
                      </a:r>
                      <a:endParaRPr lang="en-US" sz="2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b"/>
                </a:tc>
                <a:tc>
                  <a:txBody>
                    <a:bodyPr/>
                    <a:lstStyle/>
                    <a:p>
                      <a:pPr algn="r" fontAlgn="b"/>
                      <a:r>
                        <a:rPr lang="en-US" sz="21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57,002</a:t>
                      </a:r>
                      <a:endParaRPr lang="en-US" sz="2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b"/>
                </a:tc>
                <a:extLst>
                  <a:ext uri="{0D108BD9-81ED-4DB2-BD59-A6C34878D82A}">
                    <a16:rowId xmlns:a16="http://schemas.microsoft.com/office/drawing/2014/main" val="10010"/>
                  </a:ext>
                </a:extLst>
              </a:tr>
              <a:tr h="340542">
                <a:tc>
                  <a:txBody>
                    <a:bodyPr/>
                    <a:lstStyle/>
                    <a:p>
                      <a:pPr algn="r" fontAlgn="b"/>
                      <a:r>
                        <a:rPr lang="en-US" sz="21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11</a:t>
                      </a:r>
                      <a:endParaRPr lang="en-US" sz="2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b"/>
                </a:tc>
                <a:tc>
                  <a:txBody>
                    <a:bodyPr/>
                    <a:lstStyle/>
                    <a:p>
                      <a:pPr algn="r" fontAlgn="b"/>
                      <a:r>
                        <a:rPr lang="en-US" sz="21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2,047</a:t>
                      </a:r>
                      <a:endParaRPr lang="en-US" sz="2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b"/>
                </a:tc>
                <a:tc>
                  <a:txBody>
                    <a:bodyPr/>
                    <a:lstStyle/>
                    <a:p>
                      <a:pPr algn="r" fontAlgn="b"/>
                      <a:r>
                        <a:rPr lang="en-US" sz="21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173,052</a:t>
                      </a:r>
                      <a:endParaRPr lang="en-US" sz="2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b"/>
                </a:tc>
                <a:extLst>
                  <a:ext uri="{0D108BD9-81ED-4DB2-BD59-A6C34878D82A}">
                    <a16:rowId xmlns:a16="http://schemas.microsoft.com/office/drawing/2014/main" val="10011"/>
                  </a:ext>
                </a:extLst>
              </a:tr>
              <a:tr h="340542">
                <a:tc>
                  <a:txBody>
                    <a:bodyPr/>
                    <a:lstStyle/>
                    <a:p>
                      <a:pPr algn="r" fontAlgn="b"/>
                      <a:r>
                        <a:rPr lang="en-US" sz="21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12</a:t>
                      </a:r>
                      <a:endParaRPr lang="en-US" sz="2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b"/>
                </a:tc>
                <a:tc>
                  <a:txBody>
                    <a:bodyPr/>
                    <a:lstStyle/>
                    <a:p>
                      <a:pPr algn="r" fontAlgn="b"/>
                      <a:r>
                        <a:rPr lang="en-US" sz="21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4,095</a:t>
                      </a:r>
                      <a:endParaRPr lang="en-US" sz="2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b"/>
                </a:tc>
                <a:tc>
                  <a:txBody>
                    <a:bodyPr/>
                    <a:lstStyle/>
                    <a:p>
                      <a:pPr algn="r" fontAlgn="b"/>
                      <a:r>
                        <a:rPr lang="en-US" sz="21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523,250</a:t>
                      </a:r>
                      <a:endParaRPr lang="en-US" sz="2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b"/>
                </a:tc>
                <a:extLst>
                  <a:ext uri="{0D108BD9-81ED-4DB2-BD59-A6C34878D82A}">
                    <a16:rowId xmlns:a16="http://schemas.microsoft.com/office/drawing/2014/main" val="10012"/>
                  </a:ext>
                </a:extLst>
              </a:tr>
              <a:tr h="340542">
                <a:tc>
                  <a:txBody>
                    <a:bodyPr/>
                    <a:lstStyle/>
                    <a:p>
                      <a:pPr algn="r" fontAlgn="b"/>
                      <a:r>
                        <a:rPr lang="en-US" sz="21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13</a:t>
                      </a:r>
                      <a:endParaRPr lang="en-US" sz="2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b"/>
                </a:tc>
                <a:tc>
                  <a:txBody>
                    <a:bodyPr/>
                    <a:lstStyle/>
                    <a:p>
                      <a:pPr algn="r" fontAlgn="b"/>
                      <a:r>
                        <a:rPr lang="en-US" sz="21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8,191</a:t>
                      </a:r>
                      <a:endParaRPr lang="en-US" sz="2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b"/>
                </a:tc>
                <a:tc>
                  <a:txBody>
                    <a:bodyPr/>
                    <a:lstStyle/>
                    <a:p>
                      <a:pPr algn="r" fontAlgn="b"/>
                      <a:r>
                        <a:rPr lang="en-US" sz="21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1,577,940</a:t>
                      </a:r>
                      <a:endParaRPr lang="en-US" sz="2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b"/>
                </a:tc>
                <a:extLst>
                  <a:ext uri="{0D108BD9-81ED-4DB2-BD59-A6C34878D82A}">
                    <a16:rowId xmlns:a16="http://schemas.microsoft.com/office/drawing/2014/main" val="10013"/>
                  </a:ext>
                </a:extLst>
              </a:tr>
              <a:tr h="340542">
                <a:tc>
                  <a:txBody>
                    <a:bodyPr/>
                    <a:lstStyle/>
                    <a:p>
                      <a:pPr algn="r" fontAlgn="b"/>
                      <a:r>
                        <a:rPr lang="en-US" sz="21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14</a:t>
                      </a:r>
                      <a:endParaRPr lang="en-US" sz="2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b"/>
                </a:tc>
                <a:tc>
                  <a:txBody>
                    <a:bodyPr/>
                    <a:lstStyle/>
                    <a:p>
                      <a:pPr algn="r" fontAlgn="b"/>
                      <a:r>
                        <a:rPr lang="en-US" sz="21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16,383</a:t>
                      </a:r>
                      <a:endParaRPr lang="en-US" sz="2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b"/>
                </a:tc>
                <a:tc>
                  <a:txBody>
                    <a:bodyPr/>
                    <a:lstStyle/>
                    <a:p>
                      <a:pPr algn="r" fontAlgn="b"/>
                      <a:r>
                        <a:rPr lang="en-US" sz="21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4,750,202</a:t>
                      </a:r>
                      <a:endParaRPr lang="en-US" sz="2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b"/>
                </a:tc>
                <a:extLst>
                  <a:ext uri="{0D108BD9-81ED-4DB2-BD59-A6C34878D82A}">
                    <a16:rowId xmlns:a16="http://schemas.microsoft.com/office/drawing/2014/main" val="10014"/>
                  </a:ext>
                </a:extLst>
              </a:tr>
              <a:tr h="340542">
                <a:tc>
                  <a:txBody>
                    <a:bodyPr/>
                    <a:lstStyle/>
                    <a:p>
                      <a:pPr algn="r" fontAlgn="b"/>
                      <a:r>
                        <a:rPr lang="en-US" sz="21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15</a:t>
                      </a:r>
                      <a:endParaRPr lang="en-US" sz="2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b"/>
                </a:tc>
                <a:tc>
                  <a:txBody>
                    <a:bodyPr/>
                    <a:lstStyle/>
                    <a:p>
                      <a:pPr algn="r" fontAlgn="b"/>
                      <a:r>
                        <a:rPr lang="en-US" sz="21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32,767</a:t>
                      </a:r>
                      <a:endParaRPr lang="en-US" sz="2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b"/>
                </a:tc>
                <a:tc>
                  <a:txBody>
                    <a:bodyPr/>
                    <a:lstStyle/>
                    <a:p>
                      <a:pPr algn="r" fontAlgn="b"/>
                      <a:r>
                        <a:rPr lang="en-US" sz="21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14,283,372</a:t>
                      </a:r>
                      <a:endParaRPr lang="en-US" sz="2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b"/>
                </a:tc>
                <a:extLst>
                  <a:ext uri="{0D108BD9-81ED-4DB2-BD59-A6C34878D82A}">
                    <a16:rowId xmlns:a16="http://schemas.microsoft.com/office/drawing/2014/main" val="10015"/>
                  </a:ext>
                </a:extLst>
              </a:tr>
              <a:tr h="340542">
                <a:tc>
                  <a:txBody>
                    <a:bodyPr/>
                    <a:lstStyle/>
                    <a:p>
                      <a:pPr algn="r" fontAlgn="b"/>
                      <a:r>
                        <a:rPr lang="en-US" sz="21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16</a:t>
                      </a:r>
                      <a:endParaRPr lang="en-US" sz="2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b"/>
                </a:tc>
                <a:tc>
                  <a:txBody>
                    <a:bodyPr/>
                    <a:lstStyle/>
                    <a:p>
                      <a:pPr algn="r" fontAlgn="b"/>
                      <a:r>
                        <a:rPr lang="en-US" sz="21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65,535</a:t>
                      </a:r>
                      <a:endParaRPr lang="en-US" sz="2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b"/>
                </a:tc>
                <a:tc>
                  <a:txBody>
                    <a:bodyPr/>
                    <a:lstStyle/>
                    <a:p>
                      <a:pPr algn="r" fontAlgn="b"/>
                      <a:r>
                        <a:rPr lang="en-US" sz="21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42,915,650</a:t>
                      </a:r>
                      <a:endParaRPr lang="en-US" sz="2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b"/>
                </a:tc>
                <a:extLst>
                  <a:ext uri="{0D108BD9-81ED-4DB2-BD59-A6C34878D82A}">
                    <a16:rowId xmlns:a16="http://schemas.microsoft.com/office/drawing/2014/main" val="10016"/>
                  </a:ext>
                </a:extLst>
              </a:tr>
              <a:tr h="340542">
                <a:tc>
                  <a:txBody>
                    <a:bodyPr/>
                    <a:lstStyle/>
                    <a:p>
                      <a:pPr algn="r" fontAlgn="b"/>
                      <a:r>
                        <a:rPr lang="en-US" sz="21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17</a:t>
                      </a:r>
                      <a:endParaRPr lang="en-US" sz="2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b"/>
                </a:tc>
                <a:tc>
                  <a:txBody>
                    <a:bodyPr/>
                    <a:lstStyle/>
                    <a:p>
                      <a:pPr algn="r" fontAlgn="b"/>
                      <a:r>
                        <a:rPr lang="en-US" sz="21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131,071</a:t>
                      </a:r>
                      <a:endParaRPr lang="en-US" sz="2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b"/>
                </a:tc>
                <a:tc>
                  <a:txBody>
                    <a:bodyPr/>
                    <a:lstStyle/>
                    <a:p>
                      <a:pPr algn="r" fontAlgn="b"/>
                      <a:r>
                        <a:rPr lang="en-US" sz="21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128,878,020</a:t>
                      </a:r>
                      <a:endParaRPr lang="en-US" sz="2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b"/>
                </a:tc>
                <a:extLst>
                  <a:ext uri="{0D108BD9-81ED-4DB2-BD59-A6C34878D82A}">
                    <a16:rowId xmlns:a16="http://schemas.microsoft.com/office/drawing/2014/main" val="10017"/>
                  </a:ext>
                </a:extLst>
              </a:tr>
              <a:tr h="340542">
                <a:tc>
                  <a:txBody>
                    <a:bodyPr/>
                    <a:lstStyle/>
                    <a:p>
                      <a:pPr algn="r" fontAlgn="b"/>
                      <a:r>
                        <a:rPr lang="en-US" sz="21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18</a:t>
                      </a:r>
                      <a:endParaRPr lang="en-US" sz="2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b"/>
                </a:tc>
                <a:tc>
                  <a:txBody>
                    <a:bodyPr/>
                    <a:lstStyle/>
                    <a:p>
                      <a:pPr algn="r" fontAlgn="b"/>
                      <a:r>
                        <a:rPr lang="en-US" sz="21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262,143</a:t>
                      </a:r>
                      <a:endParaRPr lang="en-US" sz="2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b"/>
                </a:tc>
                <a:tc>
                  <a:txBody>
                    <a:bodyPr/>
                    <a:lstStyle/>
                    <a:p>
                      <a:pPr algn="r" fontAlgn="b"/>
                      <a:r>
                        <a:rPr lang="en-US" sz="21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386,896,202</a:t>
                      </a:r>
                      <a:endParaRPr lang="en-US" sz="2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b"/>
                </a:tc>
                <a:extLst>
                  <a:ext uri="{0D108BD9-81ED-4DB2-BD59-A6C34878D82A}">
                    <a16:rowId xmlns:a16="http://schemas.microsoft.com/office/drawing/2014/main" val="10018"/>
                  </a:ext>
                </a:extLst>
              </a:tr>
              <a:tr h="340542">
                <a:tc>
                  <a:txBody>
                    <a:bodyPr/>
                    <a:lstStyle/>
                    <a:p>
                      <a:pPr algn="r" fontAlgn="b"/>
                      <a:r>
                        <a:rPr lang="en-US" sz="21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19</a:t>
                      </a:r>
                      <a:endParaRPr lang="en-US" sz="2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b"/>
                </a:tc>
                <a:tc>
                  <a:txBody>
                    <a:bodyPr/>
                    <a:lstStyle/>
                    <a:p>
                      <a:pPr algn="r" fontAlgn="b"/>
                      <a:r>
                        <a:rPr lang="en-US" sz="21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524,287</a:t>
                      </a:r>
                      <a:endParaRPr lang="en-US" sz="2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b"/>
                </a:tc>
                <a:tc>
                  <a:txBody>
                    <a:bodyPr/>
                    <a:lstStyle/>
                    <a:p>
                      <a:pPr algn="r" fontAlgn="b"/>
                      <a:r>
                        <a:rPr lang="en-US" sz="21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1,161,212,892</a:t>
                      </a:r>
                      <a:endParaRPr lang="en-US" sz="2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b"/>
                </a:tc>
                <a:extLst>
                  <a:ext uri="{0D108BD9-81ED-4DB2-BD59-A6C34878D82A}">
                    <a16:rowId xmlns:a16="http://schemas.microsoft.com/office/drawing/2014/main" val="10019"/>
                  </a:ext>
                </a:extLst>
              </a:tr>
              <a:tr h="340542">
                <a:tc>
                  <a:txBody>
                    <a:bodyPr/>
                    <a:lstStyle/>
                    <a:p>
                      <a:pPr algn="r" fontAlgn="b"/>
                      <a:r>
                        <a:rPr lang="en-US" sz="21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20</a:t>
                      </a:r>
                      <a:endParaRPr lang="en-US" sz="2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b"/>
                </a:tc>
                <a:tc>
                  <a:txBody>
                    <a:bodyPr/>
                    <a:lstStyle/>
                    <a:p>
                      <a:pPr algn="r" fontAlgn="b"/>
                      <a:r>
                        <a:rPr lang="en-US" sz="21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1,048,575</a:t>
                      </a:r>
                      <a:endParaRPr lang="en-US" sz="2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b"/>
                </a:tc>
                <a:tc>
                  <a:txBody>
                    <a:bodyPr/>
                    <a:lstStyle/>
                    <a:p>
                      <a:pPr algn="r" fontAlgn="b"/>
                      <a:r>
                        <a:rPr lang="en-US" sz="2100" b="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3,484,687,250</a:t>
                      </a:r>
                      <a:endParaRPr lang="en-US" sz="2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b"/>
                </a:tc>
                <a:extLst>
                  <a:ext uri="{0D108BD9-81ED-4DB2-BD59-A6C34878D82A}">
                    <a16:rowId xmlns:a16="http://schemas.microsoft.com/office/drawing/2014/main" val="10020"/>
                  </a:ext>
                </a:extLst>
              </a:tr>
            </a:tbl>
          </a:graphicData>
        </a:graphic>
      </p:graphicFrame>
      <p:pic>
        <p:nvPicPr>
          <p:cNvPr id="13" name="Picture 12"/>
          <p:cNvPicPr>
            <a:picLocks noChangeAspect="1"/>
          </p:cNvPicPr>
          <p:nvPr/>
        </p:nvPicPr>
        <p:blipFill>
          <a:blip r:embed="rId3"/>
          <a:stretch>
            <a:fillRect/>
          </a:stretch>
        </p:blipFill>
        <p:spPr>
          <a:xfrm>
            <a:off x="8669942" y="1876589"/>
            <a:ext cx="7488678" cy="3439985"/>
          </a:xfrm>
          <a:prstGeom prst="rect">
            <a:avLst/>
          </a:prstGeom>
          <a:ln w="19050">
            <a:solidFill>
              <a:schemeClr val="tx1"/>
            </a:solidFill>
          </a:ln>
        </p:spPr>
      </p:pic>
      <p:pic>
        <p:nvPicPr>
          <p:cNvPr id="14" name="Picture 13"/>
          <p:cNvPicPr>
            <a:picLocks noChangeAspect="1"/>
          </p:cNvPicPr>
          <p:nvPr/>
        </p:nvPicPr>
        <p:blipFill>
          <a:blip r:embed="rId4"/>
          <a:stretch>
            <a:fillRect/>
          </a:stretch>
        </p:blipFill>
        <p:spPr>
          <a:xfrm>
            <a:off x="8669941" y="5619914"/>
            <a:ext cx="7488680" cy="3339972"/>
          </a:xfrm>
          <a:prstGeom prst="rect">
            <a:avLst/>
          </a:prstGeom>
          <a:ln w="19050">
            <a:solidFill>
              <a:schemeClr val="tx1"/>
            </a:solidFill>
          </a:ln>
        </p:spPr>
      </p:pic>
    </p:spTree>
    <p:extLst>
      <p:ext uri="{BB962C8B-B14F-4D97-AF65-F5344CB8AC3E}">
        <p14:creationId xmlns:p14="http://schemas.microsoft.com/office/powerpoint/2010/main" val="42208371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Association Rule Expression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chor="ctr">
                <a:normAutofit lnSpcReduction="10000"/>
              </a:bodyPr>
              <a:lstStyle/>
              <a:p>
                <a:pPr marL="0" indent="0" algn="ctr">
                  <a:lnSpc>
                    <a:spcPct val="125000"/>
                  </a:lnSpc>
                  <a:spcBef>
                    <a:spcPts val="900"/>
                  </a:spcBef>
                  <a:buNone/>
                </a:pPr>
                <a:r>
                  <a:rPr lang="en-US" sz="3900" b="1" dirty="0"/>
                  <a:t>Rule Expression</a:t>
                </a:r>
                <a:endParaRPr lang="en-US" sz="3900" dirty="0"/>
              </a:p>
              <a:p>
                <a:pPr marL="0" indent="0" algn="ctr">
                  <a:lnSpc>
                    <a:spcPct val="125000"/>
                  </a:lnSpc>
                  <a:spcBef>
                    <a:spcPts val="900"/>
                  </a:spcBef>
                  <a:buNone/>
                </a:pPr>
                <a:r>
                  <a:rPr lang="en-US" sz="3900" i="1" dirty="0"/>
                  <a:t>If the transaction already contains a particular set of item(s), then we are confident with a level of </a:t>
                </a:r>
                <a14:m>
                  <m:oMath xmlns:m="http://schemas.openxmlformats.org/officeDocument/2006/math">
                    <m:r>
                      <a:rPr lang="en-US" sz="3900" i="1" dirty="0">
                        <a:latin typeface="Cambria Math" panose="02040503050406030204" pitchFamily="18" charset="0"/>
                      </a:rPr>
                      <m:t>𝑝</m:t>
                    </m:r>
                  </m:oMath>
                </a14:m>
                <a:r>
                  <a:rPr lang="en-US" sz="3900" i="1" dirty="0"/>
                  <a:t> percent where </a:t>
                </a:r>
                <a14:m>
                  <m:oMath xmlns:m="http://schemas.openxmlformats.org/officeDocument/2006/math">
                    <m:r>
                      <a:rPr lang="en-US" sz="3900" i="1" dirty="0">
                        <a:latin typeface="Cambria Math" panose="02040503050406030204" pitchFamily="18" charset="0"/>
                      </a:rPr>
                      <m:t>0</m:t>
                    </m:r>
                    <m:r>
                      <a:rPr lang="en-US" sz="3900" i="1" dirty="0">
                        <a:latin typeface="Cambria Math" panose="02040503050406030204" pitchFamily="18" charset="0"/>
                        <a:ea typeface="Cambria Math" panose="02040503050406030204" pitchFamily="18" charset="0"/>
                      </a:rPr>
                      <m:t>≤</m:t>
                    </m:r>
                    <m:r>
                      <a:rPr lang="en-US" sz="3900" i="1" dirty="0">
                        <a:latin typeface="Cambria Math" panose="02040503050406030204" pitchFamily="18" charset="0"/>
                      </a:rPr>
                      <m:t>𝑝</m:t>
                    </m:r>
                    <m:r>
                      <a:rPr lang="en-US" sz="3900" i="1" dirty="0">
                        <a:latin typeface="Cambria Math" panose="02040503050406030204" pitchFamily="18" charset="0"/>
                      </a:rPr>
                      <m:t>≤100</m:t>
                    </m:r>
                  </m:oMath>
                </a14:m>
                <a:r>
                  <a:rPr lang="en-US" sz="3900" i="1" dirty="0"/>
                  <a:t> that another specific set of item(s) may also be part of the transaction.</a:t>
                </a:r>
              </a:p>
              <a:p>
                <a:pPr>
                  <a:lnSpc>
                    <a:spcPct val="125000"/>
                  </a:lnSpc>
                  <a:spcBef>
                    <a:spcPts val="900"/>
                  </a:spcBef>
                </a:pPr>
                <a:endParaRPr lang="en-US" sz="3900" b="1" dirty="0"/>
              </a:p>
              <a:p>
                <a:pPr marL="0" indent="0" algn="ctr">
                  <a:lnSpc>
                    <a:spcPct val="125000"/>
                  </a:lnSpc>
                  <a:spcBef>
                    <a:spcPts val="900"/>
                  </a:spcBef>
                  <a:buNone/>
                </a:pPr>
                <a:r>
                  <a:rPr lang="en-US" sz="3900" b="1" dirty="0"/>
                  <a:t>Disclaimer</a:t>
                </a:r>
              </a:p>
              <a:p>
                <a:pPr marL="0" indent="0" algn="ctr">
                  <a:lnSpc>
                    <a:spcPct val="125000"/>
                  </a:lnSpc>
                  <a:spcBef>
                    <a:spcPts val="900"/>
                  </a:spcBef>
                  <a:buNone/>
                </a:pPr>
                <a:r>
                  <a:rPr lang="en-US" sz="3900" i="1" dirty="0"/>
                  <a:t>We should not regard the rules as evidence of direct causation but interpret them simply as an association between two or more items.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053268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Antecedent and Consequent Itemsets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chor="ctr">
                <a:noAutofit/>
              </a:bodyPr>
              <a:lstStyle/>
              <a:p>
                <a:pPr>
                  <a:lnSpc>
                    <a:spcPct val="135000"/>
                  </a:lnSpc>
                  <a:spcBef>
                    <a:spcPts val="900"/>
                  </a:spcBef>
                </a:pPr>
                <a:r>
                  <a:rPr lang="en-US" sz="3900" dirty="0"/>
                  <a:t>We conventionally write an association rule as </a:t>
                </a:r>
                <a14:m>
                  <m:oMath xmlns:m="http://schemas.openxmlformats.org/officeDocument/2006/math">
                    <m:r>
                      <a:rPr lang="en-US" sz="3900" i="1" dirty="0" smtClean="0">
                        <a:latin typeface="Cambria Math" panose="02040503050406030204" pitchFamily="18" charset="0"/>
                      </a:rPr>
                      <m:t>𝑋</m:t>
                    </m:r>
                    <m:r>
                      <a:rPr lang="en-US" sz="3900" i="1" dirty="0">
                        <a:latin typeface="Cambria Math" panose="02040503050406030204" pitchFamily="18" charset="0"/>
                      </a:rPr>
                      <m:t>→ </m:t>
                    </m:r>
                    <m:r>
                      <a:rPr lang="en-US" sz="3900" i="1" dirty="0">
                        <a:latin typeface="Cambria Math" panose="02040503050406030204" pitchFamily="18" charset="0"/>
                      </a:rPr>
                      <m:t>𝑌</m:t>
                    </m:r>
                  </m:oMath>
                </a14:m>
                <a:r>
                  <a:rPr lang="en-US" sz="3900" i="1" dirty="0"/>
                  <a:t> </a:t>
                </a:r>
                <a:r>
                  <a:rPr lang="en-US" sz="3900" dirty="0"/>
                  <a:t>where </a:t>
                </a:r>
                <a14:m>
                  <m:oMath xmlns:m="http://schemas.openxmlformats.org/officeDocument/2006/math">
                    <m:r>
                      <a:rPr lang="en-US" sz="3900" i="1" dirty="0" smtClean="0">
                        <a:latin typeface="Cambria Math" panose="02040503050406030204" pitchFamily="18" charset="0"/>
                      </a:rPr>
                      <m:t>𝑋</m:t>
                    </m:r>
                    <m:r>
                      <a:rPr lang="en-US" sz="3900" i="1" dirty="0" smtClean="0">
                        <a:latin typeface="Cambria Math" panose="02040503050406030204" pitchFamily="18" charset="0"/>
                      </a:rPr>
                      <m:t>, </m:t>
                    </m:r>
                    <m:r>
                      <a:rPr lang="en-US" sz="3900" i="1" dirty="0" smtClean="0">
                        <a:latin typeface="Cambria Math" panose="02040503050406030204" pitchFamily="18" charset="0"/>
                      </a:rPr>
                      <m:t>𝑌</m:t>
                    </m:r>
                    <m:r>
                      <a:rPr lang="en-US" sz="3900" i="1" dirty="0" smtClean="0">
                        <a:latin typeface="Cambria Math" panose="02040503050406030204" pitchFamily="18" charset="0"/>
                      </a:rPr>
                      <m:t> ⊂</m:t>
                    </m:r>
                    <m:r>
                      <a:rPr lang="en-US" sz="3900" i="1">
                        <a:latin typeface="Cambria Math" panose="02040503050406030204" pitchFamily="18" charset="0"/>
                        <a:ea typeface="Cambria Math" panose="02040503050406030204" pitchFamily="18" charset="0"/>
                      </a:rPr>
                      <m:t>𝐼</m:t>
                    </m:r>
                  </m:oMath>
                </a14:m>
                <a:r>
                  <a:rPr lang="en-US" sz="3900" dirty="0"/>
                  <a:t>.</a:t>
                </a:r>
              </a:p>
              <a:p>
                <a:pPr>
                  <a:lnSpc>
                    <a:spcPct val="135000"/>
                  </a:lnSpc>
                  <a:spcBef>
                    <a:spcPts val="900"/>
                  </a:spcBef>
                </a:pPr>
                <a:r>
                  <a:rPr lang="en-US" sz="3900" dirty="0"/>
                  <a:t>We call </a:t>
                </a:r>
                <a14:m>
                  <m:oMath xmlns:m="http://schemas.openxmlformats.org/officeDocument/2006/math">
                    <m:r>
                      <a:rPr lang="en-US" sz="3900" i="1" dirty="0" smtClean="0">
                        <a:latin typeface="Cambria Math" panose="02040503050406030204" pitchFamily="18" charset="0"/>
                      </a:rPr>
                      <m:t>𝑋</m:t>
                    </m:r>
                  </m:oMath>
                </a14:m>
                <a:r>
                  <a:rPr lang="en-US" sz="3900" dirty="0"/>
                  <a:t> the Antecedent itemset and </a:t>
                </a:r>
                <a14:m>
                  <m:oMath xmlns:m="http://schemas.openxmlformats.org/officeDocument/2006/math">
                    <m:r>
                      <a:rPr lang="en-US" sz="3900" i="1" dirty="0" smtClean="0">
                        <a:latin typeface="Cambria Math" panose="02040503050406030204" pitchFamily="18" charset="0"/>
                      </a:rPr>
                      <m:t>𝑌</m:t>
                    </m:r>
                  </m:oMath>
                </a14:m>
                <a:r>
                  <a:rPr lang="en-US" sz="3900" dirty="0"/>
                  <a:t> the Consequent itemset.</a:t>
                </a:r>
              </a:p>
              <a:p>
                <a:pPr>
                  <a:lnSpc>
                    <a:spcPct val="135000"/>
                  </a:lnSpc>
                  <a:spcBef>
                    <a:spcPts val="900"/>
                  </a:spcBef>
                </a:pPr>
                <a:r>
                  <a:rPr lang="en-US" sz="3900" dirty="0"/>
                  <a:t>The two itemsets must be disjoint (i.e., no common items)</a:t>
                </a:r>
              </a:p>
              <a:p>
                <a:pPr>
                  <a:lnSpc>
                    <a:spcPct val="135000"/>
                  </a:lnSpc>
                  <a:spcBef>
                    <a:spcPts val="900"/>
                  </a:spcBef>
                </a:pPr>
                <a:r>
                  <a:rPr lang="en-US" sz="3900" dirty="0"/>
                  <a:t>There are no restrictions on the number of items in these two itemsets.</a:t>
                </a:r>
              </a:p>
              <a:p>
                <a:pPr lvl="1">
                  <a:lnSpc>
                    <a:spcPct val="135000"/>
                  </a:lnSpc>
                  <a:spcBef>
                    <a:spcPts val="900"/>
                  </a:spcBef>
                  <a:buFont typeface="Wingdings" panose="05000000000000000000" pitchFamily="2" charset="2"/>
                  <a:buChar char="§"/>
                </a:pPr>
                <a:r>
                  <a:rPr lang="en-US" sz="3300" dirty="0"/>
                  <a:t>However, neither of them can be an empty itemset or a </a:t>
                </a:r>
                <a14:m>
                  <m:oMath xmlns:m="http://schemas.openxmlformats.org/officeDocument/2006/math">
                    <m:r>
                      <a:rPr lang="en-US" sz="3300" i="1" dirty="0">
                        <a:latin typeface="Cambria Math" panose="02040503050406030204" pitchFamily="18" charset="0"/>
                      </a:rPr>
                      <m:t>𝑚</m:t>
                    </m:r>
                  </m:oMath>
                </a14:m>
                <a:r>
                  <a:rPr lang="en-US" sz="3300" dirty="0"/>
                  <a:t>-itemset.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61"/>
                </a:stretch>
              </a:blipFill>
            </p:spPr>
            <p:txBody>
              <a:bodyPr/>
              <a:lstStyle/>
              <a:p>
                <a:r>
                  <a:rPr lang="en-US">
                    <a:noFill/>
                  </a:rPr>
                  <a:t> </a:t>
                </a:r>
              </a:p>
            </p:txBody>
          </p:sp>
        </mc:Fallback>
      </mc:AlternateContent>
    </p:spTree>
    <p:extLst>
      <p:ext uri="{BB962C8B-B14F-4D97-AF65-F5344CB8AC3E}">
        <p14:creationId xmlns:p14="http://schemas.microsoft.com/office/powerpoint/2010/main" val="5072782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Examples of Association Rules</a:t>
            </a:r>
          </a:p>
        </p:txBody>
      </p:sp>
      <p:sp>
        <p:nvSpPr>
          <p:cNvPr id="3" name="Content Placeholder 2"/>
          <p:cNvSpPr>
            <a:spLocks noGrp="1"/>
          </p:cNvSpPr>
          <p:nvPr>
            <p:ph idx="1"/>
          </p:nvPr>
        </p:nvSpPr>
        <p:spPr/>
        <p:txBody>
          <a:bodyPr anchor="ctr">
            <a:noAutofit/>
          </a:bodyPr>
          <a:lstStyle/>
          <a:p>
            <a:pPr>
              <a:lnSpc>
                <a:spcPct val="135000"/>
              </a:lnSpc>
              <a:spcBef>
                <a:spcPts val="900"/>
              </a:spcBef>
              <a:buFont typeface="+mj-lt"/>
              <a:buAutoNum type="arabicPeriod"/>
            </a:pPr>
            <a:r>
              <a:rPr lang="en-US" sz="4000" dirty="0"/>
              <a:t>80% of shoppers who buy ice cream also purchases ice cream cones.</a:t>
            </a:r>
          </a:p>
          <a:p>
            <a:pPr lvl="1">
              <a:lnSpc>
                <a:spcPct val="135000"/>
              </a:lnSpc>
              <a:spcBef>
                <a:spcPts val="900"/>
              </a:spcBef>
            </a:pPr>
            <a:r>
              <a:rPr lang="en-US" sz="3200" dirty="0"/>
              <a:t>Antecedent: 1-itemset {Ice Cream}</a:t>
            </a:r>
          </a:p>
          <a:p>
            <a:pPr lvl="1">
              <a:lnSpc>
                <a:spcPct val="135000"/>
              </a:lnSpc>
              <a:spcBef>
                <a:spcPts val="900"/>
              </a:spcBef>
            </a:pPr>
            <a:r>
              <a:rPr lang="en-US" sz="3200" dirty="0"/>
              <a:t>Consequent: 1-itemset {Ice Cream Cones}</a:t>
            </a:r>
          </a:p>
          <a:p>
            <a:pPr>
              <a:lnSpc>
                <a:spcPct val="135000"/>
              </a:lnSpc>
              <a:spcBef>
                <a:spcPts val="900"/>
              </a:spcBef>
              <a:buFont typeface="+mj-lt"/>
              <a:buAutoNum type="arabicPeriod"/>
            </a:pPr>
            <a:r>
              <a:rPr lang="en-US" sz="4000" dirty="0"/>
              <a:t>60% of students who completed Machine Learning and Data Mining will register for Deep Learning in the next quarter.</a:t>
            </a:r>
          </a:p>
          <a:p>
            <a:pPr lvl="1">
              <a:lnSpc>
                <a:spcPct val="135000"/>
              </a:lnSpc>
              <a:spcBef>
                <a:spcPts val="900"/>
              </a:spcBef>
            </a:pPr>
            <a:r>
              <a:rPr lang="en-US" sz="3200" dirty="0"/>
              <a:t>Antecedent: 2-itemset {Machine Learning course, Data Mining course}</a:t>
            </a:r>
          </a:p>
          <a:p>
            <a:pPr lvl="1">
              <a:lnSpc>
                <a:spcPct val="135000"/>
              </a:lnSpc>
              <a:spcBef>
                <a:spcPts val="900"/>
              </a:spcBef>
            </a:pPr>
            <a:r>
              <a:rPr lang="en-US" sz="3200" dirty="0"/>
              <a:t>Consequent: 1-itemset {Deep Learning course}</a:t>
            </a:r>
          </a:p>
        </p:txBody>
      </p:sp>
    </p:spTree>
    <p:extLst>
      <p:ext uri="{BB962C8B-B14F-4D97-AF65-F5344CB8AC3E}">
        <p14:creationId xmlns:p14="http://schemas.microsoft.com/office/powerpoint/2010/main" val="588341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F33CE27-7CDF-6C4D-736F-BD49DA842DD4}"/>
              </a:ext>
            </a:extLst>
          </p:cNvPr>
          <p:cNvSpPr/>
          <p:nvPr/>
        </p:nvSpPr>
        <p:spPr>
          <a:xfrm>
            <a:off x="1828800" y="1485900"/>
            <a:ext cx="14630400" cy="73152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dirty="0">
                <a:solidFill>
                  <a:schemeClr val="tx1"/>
                </a:solidFill>
              </a:rPr>
              <a:t>END OF INTRODUCTION</a:t>
            </a:r>
          </a:p>
        </p:txBody>
      </p:sp>
    </p:spTree>
    <p:extLst>
      <p:ext uri="{BB962C8B-B14F-4D97-AF65-F5344CB8AC3E}">
        <p14:creationId xmlns:p14="http://schemas.microsoft.com/office/powerpoint/2010/main" val="31014845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Measuring Association Rules</a:t>
            </a:r>
          </a:p>
        </p:txBody>
      </p:sp>
      <p:graphicFrame>
        <p:nvGraphicFramePr>
          <p:cNvPr id="8" name="Content Placeholder 7">
            <a:extLst>
              <a:ext uri="{FF2B5EF4-FFF2-40B4-BE49-F238E27FC236}">
                <a16:creationId xmlns:a16="http://schemas.microsoft.com/office/drawing/2014/main" id="{BE73FE5D-4241-4843-B6BB-DB9D7D166ED2}"/>
              </a:ext>
            </a:extLst>
          </p:cNvPr>
          <p:cNvGraphicFramePr>
            <a:graphicFrameLocks noGrp="1"/>
          </p:cNvGraphicFramePr>
          <p:nvPr>
            <p:ph idx="1"/>
            <p:extLst>
              <p:ext uri="{D42A27DB-BD31-4B8C-83A1-F6EECF244321}">
                <p14:modId xmlns:p14="http://schemas.microsoft.com/office/powerpoint/2010/main" val="2199951021"/>
              </p:ext>
            </p:extLst>
          </p:nvPr>
        </p:nvGraphicFramePr>
        <p:xfrm>
          <a:off x="1257301" y="2738438"/>
          <a:ext cx="7686092" cy="65270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Content Placeholder 7">
            <a:extLst>
              <a:ext uri="{FF2B5EF4-FFF2-40B4-BE49-F238E27FC236}">
                <a16:creationId xmlns:a16="http://schemas.microsoft.com/office/drawing/2014/main" id="{730C1954-B719-45E0-B63D-A6542679365D}"/>
              </a:ext>
            </a:extLst>
          </p:cNvPr>
          <p:cNvGraphicFramePr>
            <a:graphicFrameLocks/>
          </p:cNvGraphicFramePr>
          <p:nvPr>
            <p:extLst>
              <p:ext uri="{D42A27DB-BD31-4B8C-83A1-F6EECF244321}">
                <p14:modId xmlns:p14="http://schemas.microsoft.com/office/powerpoint/2010/main" val="2667380565"/>
              </p:ext>
            </p:extLst>
          </p:nvPr>
        </p:nvGraphicFramePr>
        <p:xfrm>
          <a:off x="9144001" y="2536032"/>
          <a:ext cx="7686092" cy="652700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757247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b="1" dirty="0"/>
                  <a:t>Support of an Itemset </a:t>
                </a:r>
                <a14:m>
                  <m:oMath xmlns:m="http://schemas.openxmlformats.org/officeDocument/2006/math">
                    <m:r>
                      <a:rPr lang="en-US" b="1" i="1" dirty="0" smtClean="0">
                        <a:latin typeface="Cambria Math" panose="02040503050406030204" pitchFamily="18" charset="0"/>
                      </a:rPr>
                      <m:t>𝑿</m:t>
                    </m:r>
                  </m:oMath>
                </a14:m>
                <a:endParaRPr lang="en-US" b="1"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29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257300" y="2344980"/>
                <a:ext cx="15773400" cy="6644238"/>
              </a:xfrm>
            </p:spPr>
            <p:txBody>
              <a:bodyPr anchor="ctr">
                <a:noAutofit/>
              </a:bodyPr>
              <a:lstStyle/>
              <a:p>
                <a:pPr>
                  <a:lnSpc>
                    <a:spcPct val="135000"/>
                  </a:lnSpc>
                  <a:spcBef>
                    <a:spcPts val="900"/>
                  </a:spcBef>
                </a:pPr>
                <a:r>
                  <a:rPr lang="en-US" sz="3900" b="1" dirty="0"/>
                  <a:t>Support</a:t>
                </a:r>
                <a:r>
                  <a:rPr lang="en-US" sz="3900" dirty="0"/>
                  <a:t> measures the occurrence likelihood of an itemset </a:t>
                </a:r>
                <a14:m>
                  <m:oMath xmlns:m="http://schemas.openxmlformats.org/officeDocument/2006/math">
                    <m:r>
                      <a:rPr lang="en-US" sz="3900" i="1" dirty="0">
                        <a:latin typeface="Cambria Math" panose="02040503050406030204" pitchFamily="18" charset="0"/>
                      </a:rPr>
                      <m:t>𝑋</m:t>
                    </m:r>
                  </m:oMath>
                </a14:m>
                <a:r>
                  <a:rPr lang="en-US" sz="3900" dirty="0"/>
                  <a:t>.</a:t>
                </a:r>
              </a:p>
              <a:p>
                <a:pPr>
                  <a:lnSpc>
                    <a:spcPct val="135000"/>
                  </a:lnSpc>
                  <a:spcBef>
                    <a:spcPts val="900"/>
                  </a:spcBef>
                </a:pPr>
                <a:r>
                  <a:rPr lang="en-US" sz="3900" dirty="0"/>
                  <a:t>Let </a:t>
                </a:r>
                <a14:m>
                  <m:oMath xmlns:m="http://schemas.openxmlformats.org/officeDocument/2006/math">
                    <m:r>
                      <a:rPr lang="en-US" sz="3900" i="1" dirty="0">
                        <a:latin typeface="Cambria Math" panose="02040503050406030204" pitchFamily="18" charset="0"/>
                        <a:cs typeface="Times New Roman" panose="02020603050405020304" pitchFamily="18" charset="0"/>
                      </a:rPr>
                      <m:t>𝑁</m:t>
                    </m:r>
                  </m:oMath>
                </a14:m>
                <a:r>
                  <a:rPr lang="en-US" sz="3900" dirty="0"/>
                  <a:t> denote the total number of transactions, and </a:t>
                </a:r>
                <a14:m>
                  <m:oMath xmlns:m="http://schemas.openxmlformats.org/officeDocument/2006/math">
                    <m:sSub>
                      <m:sSubPr>
                        <m:ctrlPr>
                          <a:rPr lang="en-US" sz="3900" i="1">
                            <a:latin typeface="Cambria Math" panose="02040503050406030204" pitchFamily="18" charset="0"/>
                            <a:cs typeface="Times New Roman" panose="02020603050405020304" pitchFamily="18" charset="0"/>
                          </a:rPr>
                        </m:ctrlPr>
                      </m:sSubPr>
                      <m:e>
                        <m:r>
                          <a:rPr lang="en-US" sz="3900" i="1">
                            <a:latin typeface="Cambria Math" panose="02040503050406030204" pitchFamily="18" charset="0"/>
                            <a:cs typeface="Times New Roman" panose="02020603050405020304" pitchFamily="18" charset="0"/>
                          </a:rPr>
                          <m:t>𝑁</m:t>
                        </m:r>
                      </m:e>
                      <m:sub>
                        <m:r>
                          <a:rPr lang="en-US" sz="3900" i="1">
                            <a:latin typeface="Cambria Math" panose="02040503050406030204" pitchFamily="18" charset="0"/>
                            <a:cs typeface="Times New Roman" panose="02020603050405020304" pitchFamily="18" charset="0"/>
                          </a:rPr>
                          <m:t>𝑋</m:t>
                        </m:r>
                      </m:sub>
                    </m:sSub>
                  </m:oMath>
                </a14:m>
                <a:r>
                  <a:rPr lang="en-US" sz="3900" dirty="0"/>
                  <a:t> denote the number of transactions where the itemset </a:t>
                </a:r>
                <a14:m>
                  <m:oMath xmlns:m="http://schemas.openxmlformats.org/officeDocument/2006/math">
                    <m:r>
                      <a:rPr lang="en-US" sz="3900" i="1" dirty="0">
                        <a:latin typeface="Cambria Math" panose="02040503050406030204" pitchFamily="18" charset="0"/>
                        <a:cs typeface="Times New Roman" panose="02020603050405020304" pitchFamily="18" charset="0"/>
                      </a:rPr>
                      <m:t>𝑋</m:t>
                    </m:r>
                  </m:oMath>
                </a14:m>
                <a:r>
                  <a:rPr lang="en-US" sz="3900" dirty="0"/>
                  <a:t> appeared.  </a:t>
                </a:r>
                <a14:m>
                  <m:oMath xmlns:m="http://schemas.openxmlformats.org/officeDocument/2006/math">
                    <m:sSub>
                      <m:sSubPr>
                        <m:ctrlPr>
                          <a:rPr lang="en-US" sz="39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3900" i="1">
                            <a:latin typeface="Cambria Math" panose="02040503050406030204" pitchFamily="18" charset="0"/>
                            <a:ea typeface="Cambria Math" panose="02040503050406030204" pitchFamily="18" charset="0"/>
                            <a:cs typeface="Times New Roman" panose="02020603050405020304" pitchFamily="18" charset="0"/>
                          </a:rPr>
                          <m:t>𝑁</m:t>
                        </m:r>
                      </m:e>
                      <m:sub>
                        <m:r>
                          <a:rPr lang="en-US" sz="3900" i="1">
                            <a:latin typeface="Cambria Math" panose="02040503050406030204" pitchFamily="18" charset="0"/>
                            <a:ea typeface="Cambria Math" panose="02040503050406030204" pitchFamily="18" charset="0"/>
                            <a:cs typeface="Times New Roman" panose="02020603050405020304" pitchFamily="18" charset="0"/>
                          </a:rPr>
                          <m:t>𝑋</m:t>
                        </m:r>
                      </m:sub>
                    </m:sSub>
                    <m:r>
                      <a:rPr lang="en-US" sz="3900" i="1">
                        <a:latin typeface="Cambria Math" panose="02040503050406030204" pitchFamily="18" charset="0"/>
                        <a:ea typeface="Cambria Math" panose="02040503050406030204" pitchFamily="18" charset="0"/>
                        <a:cs typeface="Times New Roman" panose="02020603050405020304" pitchFamily="18" charset="0"/>
                      </a:rPr>
                      <m:t>≤</m:t>
                    </m:r>
                    <m:r>
                      <a:rPr lang="en-US" sz="3900" i="1">
                        <a:latin typeface="Cambria Math" panose="02040503050406030204" pitchFamily="18" charset="0"/>
                        <a:ea typeface="Cambria Math" panose="02040503050406030204" pitchFamily="18" charset="0"/>
                        <a:cs typeface="Times New Roman" panose="02020603050405020304" pitchFamily="18" charset="0"/>
                      </a:rPr>
                      <m:t>𝑁</m:t>
                    </m:r>
                  </m:oMath>
                </a14:m>
                <a:r>
                  <a:rPr lang="en-US" sz="3900" dirty="0"/>
                  <a:t>.</a:t>
                </a:r>
              </a:p>
              <a:p>
                <a:pPr>
                  <a:lnSpc>
                    <a:spcPct val="135000"/>
                  </a:lnSpc>
                  <a:spcBef>
                    <a:spcPts val="900"/>
                  </a:spcBef>
                </a:pPr>
                <a:r>
                  <a:rPr lang="en-US" sz="3900" dirty="0"/>
                  <a:t>Since we do not want an empty itemset, thus </a:t>
                </a:r>
                <a14:m>
                  <m:oMath xmlns:m="http://schemas.openxmlformats.org/officeDocument/2006/math">
                    <m:r>
                      <a:rPr lang="en-US" sz="3900" i="1">
                        <a:latin typeface="Cambria Math" panose="02040503050406030204" pitchFamily="18" charset="0"/>
                      </a:rPr>
                      <m:t>1</m:t>
                    </m:r>
                    <m:r>
                      <a:rPr lang="en-US" sz="3900" i="1">
                        <a:latin typeface="Cambria Math" panose="02040503050406030204" pitchFamily="18" charset="0"/>
                        <a:ea typeface="Cambria Math" panose="02040503050406030204" pitchFamily="18" charset="0"/>
                      </a:rPr>
                      <m:t>≤</m:t>
                    </m:r>
                    <m:sSub>
                      <m:sSubPr>
                        <m:ctrlPr>
                          <a:rPr lang="en-US" sz="3900" i="1">
                            <a:latin typeface="Cambria Math" panose="02040503050406030204" pitchFamily="18" charset="0"/>
                            <a:ea typeface="Cambria Math" panose="02040503050406030204" pitchFamily="18" charset="0"/>
                          </a:rPr>
                        </m:ctrlPr>
                      </m:sSubPr>
                      <m:e>
                        <m:r>
                          <a:rPr lang="en-US" sz="3900" i="1">
                            <a:latin typeface="Cambria Math" panose="02040503050406030204" pitchFamily="18" charset="0"/>
                            <a:ea typeface="Cambria Math" panose="02040503050406030204" pitchFamily="18" charset="0"/>
                          </a:rPr>
                          <m:t>𝑁</m:t>
                        </m:r>
                      </m:e>
                      <m:sub>
                        <m:r>
                          <a:rPr lang="en-US" sz="3900" i="1">
                            <a:latin typeface="Cambria Math" panose="02040503050406030204" pitchFamily="18" charset="0"/>
                            <a:ea typeface="Cambria Math" panose="02040503050406030204" pitchFamily="18" charset="0"/>
                          </a:rPr>
                          <m:t>𝑋</m:t>
                        </m:r>
                      </m:sub>
                    </m:sSub>
                  </m:oMath>
                </a14:m>
                <a:r>
                  <a:rPr lang="en-US" sz="3900" dirty="0"/>
                  <a:t>.</a:t>
                </a:r>
              </a:p>
              <a:p>
                <a:pPr>
                  <a:lnSpc>
                    <a:spcPct val="135000"/>
                  </a:lnSpc>
                  <a:spcBef>
                    <a:spcPts val="900"/>
                  </a:spcBef>
                </a:pPr>
                <a:r>
                  <a:rPr lang="en-US" sz="3900" dirty="0"/>
                  <a:t>The Support of the itemset </a:t>
                </a:r>
                <a14:m>
                  <m:oMath xmlns:m="http://schemas.openxmlformats.org/officeDocument/2006/math">
                    <m:r>
                      <a:rPr lang="en-US" sz="3900" i="1" dirty="0">
                        <a:latin typeface="Cambria Math" panose="02040503050406030204" pitchFamily="18" charset="0"/>
                        <a:cs typeface="Times New Roman" panose="02020603050405020304" pitchFamily="18" charset="0"/>
                      </a:rPr>
                      <m:t>𝑋</m:t>
                    </m:r>
                  </m:oMath>
                </a14:m>
                <a:r>
                  <a:rPr lang="en-US" sz="3900" dirty="0"/>
                  <a:t> is </a:t>
                </a:r>
                <a14:m>
                  <m:oMath xmlns:m="http://schemas.openxmlformats.org/officeDocument/2006/math">
                    <m:r>
                      <m:rPr>
                        <m:sty m:val="p"/>
                      </m:rPr>
                      <a:rPr lang="en-US" sz="3900">
                        <a:latin typeface="Cambria Math" panose="02040503050406030204" pitchFamily="18" charset="0"/>
                      </a:rPr>
                      <m:t>Support</m:t>
                    </m:r>
                    <m:d>
                      <m:dPr>
                        <m:ctrlPr>
                          <a:rPr lang="en-US" sz="3900" i="1">
                            <a:latin typeface="Cambria Math" panose="02040503050406030204" pitchFamily="18" charset="0"/>
                          </a:rPr>
                        </m:ctrlPr>
                      </m:dPr>
                      <m:e>
                        <m:r>
                          <a:rPr lang="en-US" sz="3900" i="1">
                            <a:latin typeface="Cambria Math" panose="02040503050406030204" pitchFamily="18" charset="0"/>
                          </a:rPr>
                          <m:t>𝑋</m:t>
                        </m:r>
                      </m:e>
                    </m:d>
                    <m:r>
                      <a:rPr lang="en-US" sz="3900" i="1">
                        <a:latin typeface="Cambria Math" panose="02040503050406030204" pitchFamily="18" charset="0"/>
                      </a:rPr>
                      <m:t>=</m:t>
                    </m:r>
                    <m:f>
                      <m:fPr>
                        <m:type m:val="lin"/>
                        <m:ctrlPr>
                          <a:rPr lang="en-US" sz="3900" i="1">
                            <a:latin typeface="Cambria Math" panose="02040503050406030204" pitchFamily="18" charset="0"/>
                          </a:rPr>
                        </m:ctrlPr>
                      </m:fPr>
                      <m:num>
                        <m:sSub>
                          <m:sSubPr>
                            <m:ctrlPr>
                              <a:rPr lang="en-US" sz="3900" i="1">
                                <a:latin typeface="Cambria Math" panose="02040503050406030204" pitchFamily="18" charset="0"/>
                                <a:ea typeface="Cambria Math" panose="02040503050406030204" pitchFamily="18" charset="0"/>
                              </a:rPr>
                            </m:ctrlPr>
                          </m:sSubPr>
                          <m:e>
                            <m:r>
                              <a:rPr lang="en-US" sz="3900" i="1">
                                <a:latin typeface="Cambria Math" panose="02040503050406030204" pitchFamily="18" charset="0"/>
                                <a:ea typeface="Cambria Math" panose="02040503050406030204" pitchFamily="18" charset="0"/>
                              </a:rPr>
                              <m:t>𝑁</m:t>
                            </m:r>
                          </m:e>
                          <m:sub>
                            <m:r>
                              <a:rPr lang="en-US" sz="3900" i="1">
                                <a:latin typeface="Cambria Math" panose="02040503050406030204" pitchFamily="18" charset="0"/>
                                <a:ea typeface="Cambria Math" panose="02040503050406030204" pitchFamily="18" charset="0"/>
                              </a:rPr>
                              <m:t>𝑋</m:t>
                            </m:r>
                          </m:sub>
                        </m:sSub>
                      </m:num>
                      <m:den>
                        <m:r>
                          <a:rPr lang="en-US" sz="3900" i="1">
                            <a:latin typeface="Cambria Math" panose="02040503050406030204" pitchFamily="18" charset="0"/>
                          </a:rPr>
                          <m:t>𝑁</m:t>
                        </m:r>
                      </m:den>
                    </m:f>
                  </m:oMath>
                </a14:m>
                <a:r>
                  <a:rPr lang="en-US" sz="3900" dirty="0"/>
                  <a:t>.</a:t>
                </a:r>
              </a:p>
              <a:p>
                <a:pPr lvl="1">
                  <a:lnSpc>
                    <a:spcPct val="135000"/>
                  </a:lnSpc>
                  <a:spcBef>
                    <a:spcPts val="900"/>
                  </a:spcBef>
                  <a:buFont typeface="Wingdings" panose="05000000000000000000" pitchFamily="2" charset="2"/>
                  <a:buChar char="§"/>
                </a:pPr>
                <a:r>
                  <a:rPr lang="en-US" sz="3300" dirty="0"/>
                  <a:t>The lowest possible support is </a:t>
                </a:r>
                <a14:m>
                  <m:oMath xmlns:m="http://schemas.openxmlformats.org/officeDocument/2006/math">
                    <m:f>
                      <m:fPr>
                        <m:type m:val="lin"/>
                        <m:ctrlPr>
                          <a:rPr lang="en-US" sz="3300" i="1">
                            <a:latin typeface="Cambria Math" panose="02040503050406030204" pitchFamily="18" charset="0"/>
                          </a:rPr>
                        </m:ctrlPr>
                      </m:fPr>
                      <m:num>
                        <m:r>
                          <a:rPr lang="en-US" sz="3300" i="1">
                            <a:latin typeface="Cambria Math" panose="02040503050406030204" pitchFamily="18" charset="0"/>
                          </a:rPr>
                          <m:t>1</m:t>
                        </m:r>
                      </m:num>
                      <m:den>
                        <m:r>
                          <a:rPr lang="en-US" sz="3300" i="1">
                            <a:latin typeface="Cambria Math" panose="02040503050406030204" pitchFamily="18" charset="0"/>
                          </a:rPr>
                          <m:t>𝑁</m:t>
                        </m:r>
                      </m:den>
                    </m:f>
                  </m:oMath>
                </a14:m>
                <a:r>
                  <a:rPr lang="en-US" sz="3300" dirty="0"/>
                  <a:t> and the highest possible support is 1.</a:t>
                </a:r>
              </a:p>
              <a:p>
                <a:pPr>
                  <a:lnSpc>
                    <a:spcPct val="135000"/>
                  </a:lnSpc>
                  <a:spcBef>
                    <a:spcPts val="900"/>
                  </a:spcBef>
                </a:pPr>
                <a:r>
                  <a:rPr lang="en-US" sz="3900" dirty="0"/>
                  <a:t>Often, we may express the proportion as a percentage.</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257300" y="2344980"/>
                <a:ext cx="15773400" cy="6644238"/>
              </a:xfrm>
              <a:blipFill>
                <a:blip r:embed="rId4"/>
                <a:stretch>
                  <a:fillRect l="-1082"/>
                </a:stretch>
              </a:blipFill>
            </p:spPr>
            <p:txBody>
              <a:bodyPr/>
              <a:lstStyle/>
              <a:p>
                <a:r>
                  <a:rPr lang="en-US">
                    <a:noFill/>
                  </a:rPr>
                  <a:t> </a:t>
                </a:r>
              </a:p>
            </p:txBody>
          </p:sp>
        </mc:Fallback>
      </mc:AlternateContent>
    </p:spTree>
    <p:extLst>
      <p:ext uri="{BB962C8B-B14F-4D97-AF65-F5344CB8AC3E}">
        <p14:creationId xmlns:p14="http://schemas.microsoft.com/office/powerpoint/2010/main" val="23047808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Support of an Association Rule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57300" y="2344980"/>
                <a:ext cx="15773400" cy="6644238"/>
              </a:xfrm>
            </p:spPr>
            <p:txBody>
              <a:bodyPr anchor="ctr">
                <a:noAutofit/>
              </a:bodyPr>
              <a:lstStyle/>
              <a:p>
                <a:pPr>
                  <a:lnSpc>
                    <a:spcPct val="135000"/>
                  </a:lnSpc>
                  <a:spcBef>
                    <a:spcPts val="900"/>
                  </a:spcBef>
                </a:pPr>
                <a:r>
                  <a:rPr lang="en-US" sz="3900" dirty="0"/>
                  <a:t>Since an association rule </a:t>
                </a:r>
                <a14:m>
                  <m:oMath xmlns:m="http://schemas.openxmlformats.org/officeDocument/2006/math">
                    <m:r>
                      <a:rPr lang="en-US" sz="3900" i="1" dirty="0" smtClean="0">
                        <a:latin typeface="Cambria Math" panose="02040503050406030204" pitchFamily="18" charset="0"/>
                      </a:rPr>
                      <m:t>𝑋</m:t>
                    </m:r>
                    <m:r>
                      <a:rPr lang="en-US" sz="3900" i="1" dirty="0" smtClean="0">
                        <a:latin typeface="Cambria Math" panose="02040503050406030204" pitchFamily="18" charset="0"/>
                      </a:rPr>
                      <m:t>→</m:t>
                    </m:r>
                    <m:r>
                      <a:rPr lang="en-US" sz="3900" i="1" dirty="0" smtClean="0">
                        <a:latin typeface="Cambria Math" panose="02040503050406030204" pitchFamily="18" charset="0"/>
                      </a:rPr>
                      <m:t>𝑌</m:t>
                    </m:r>
                  </m:oMath>
                </a14:m>
                <a:r>
                  <a:rPr lang="en-US" sz="3900" i="1" dirty="0"/>
                  <a:t> </a:t>
                </a:r>
                <a:r>
                  <a:rPr lang="en-US" sz="3900" dirty="0"/>
                  <a:t>is composed of the Antecedent itemset </a:t>
                </a:r>
                <a14:m>
                  <m:oMath xmlns:m="http://schemas.openxmlformats.org/officeDocument/2006/math">
                    <m:r>
                      <a:rPr lang="en-US" sz="3900" i="1" dirty="0">
                        <a:latin typeface="Cambria Math" panose="02040503050406030204" pitchFamily="18" charset="0"/>
                      </a:rPr>
                      <m:t>𝑋</m:t>
                    </m:r>
                  </m:oMath>
                </a14:m>
                <a:r>
                  <a:rPr lang="en-US" sz="3900" dirty="0"/>
                  <a:t> and the Consequent itemset </a:t>
                </a:r>
                <a14:m>
                  <m:oMath xmlns:m="http://schemas.openxmlformats.org/officeDocument/2006/math">
                    <m:r>
                      <a:rPr lang="en-US" sz="3900" i="1" dirty="0">
                        <a:latin typeface="Cambria Math" panose="02040503050406030204" pitchFamily="18" charset="0"/>
                      </a:rPr>
                      <m:t>𝑌</m:t>
                    </m:r>
                  </m:oMath>
                </a14:m>
                <a:r>
                  <a:rPr lang="en-US" sz="3900" dirty="0"/>
                  <a:t>, the Support of this association rule is the Support of the union </a:t>
                </a:r>
                <a14:m>
                  <m:oMath xmlns:m="http://schemas.openxmlformats.org/officeDocument/2006/math">
                    <m:r>
                      <a:rPr lang="en-US" sz="3900" i="1">
                        <a:latin typeface="Cambria Math" panose="02040503050406030204" pitchFamily="18" charset="0"/>
                      </a:rPr>
                      <m:t>𝑋</m:t>
                    </m:r>
                    <m:r>
                      <a:rPr lang="en-US" sz="3900" i="1">
                        <a:latin typeface="Cambria Math" panose="02040503050406030204" pitchFamily="18" charset="0"/>
                        <a:ea typeface="Cambria Math" panose="02040503050406030204" pitchFamily="18" charset="0"/>
                      </a:rPr>
                      <m:t>∪</m:t>
                    </m:r>
                    <m:r>
                      <a:rPr lang="en-US" sz="3900" i="1">
                        <a:latin typeface="Cambria Math" panose="02040503050406030204" pitchFamily="18" charset="0"/>
                        <a:ea typeface="Cambria Math" panose="02040503050406030204" pitchFamily="18" charset="0"/>
                      </a:rPr>
                      <m:t>𝑌</m:t>
                    </m:r>
                  </m:oMath>
                </a14:m>
                <a:r>
                  <a:rPr lang="en-US" sz="3900" dirty="0"/>
                  <a:t> which is also an itemset.</a:t>
                </a:r>
              </a:p>
              <a:p>
                <a:pPr>
                  <a:lnSpc>
                    <a:spcPct val="135000"/>
                  </a:lnSpc>
                  <a:spcBef>
                    <a:spcPts val="900"/>
                  </a:spcBef>
                </a:pPr>
                <a:r>
                  <a:rPr lang="en-US" sz="3900" dirty="0"/>
                  <a:t>Therefore, we calculate </a:t>
                </a:r>
                <a14:m>
                  <m:oMath xmlns:m="http://schemas.openxmlformats.org/officeDocument/2006/math">
                    <m:r>
                      <m:rPr>
                        <m:sty m:val="p"/>
                      </m:rPr>
                      <a:rPr lang="en-US" sz="3900">
                        <a:latin typeface="Cambria Math" panose="02040503050406030204" pitchFamily="18" charset="0"/>
                      </a:rPr>
                      <m:t>Support</m:t>
                    </m:r>
                  </m:oMath>
                </a14:m>
                <a:r>
                  <a:rPr lang="en-US" sz="3900" i="0" dirty="0">
                    <a:latin typeface="+mj-lt"/>
                  </a:rPr>
                  <a:t>(</a:t>
                </a:r>
                <a14:m>
                  <m:oMath xmlns:m="http://schemas.openxmlformats.org/officeDocument/2006/math">
                    <m:r>
                      <a:rPr lang="en-US" sz="3900" i="1" dirty="0">
                        <a:latin typeface="Cambria Math" panose="02040503050406030204" pitchFamily="18" charset="0"/>
                      </a:rPr>
                      <m:t>𝑋</m:t>
                    </m:r>
                    <m:r>
                      <a:rPr lang="en-US" sz="3900" i="1" dirty="0">
                        <a:latin typeface="Cambria Math" panose="02040503050406030204" pitchFamily="18" charset="0"/>
                      </a:rPr>
                      <m:t>→</m:t>
                    </m:r>
                    <m:r>
                      <a:rPr lang="en-US" sz="3900" i="1" dirty="0">
                        <a:latin typeface="Cambria Math" panose="02040503050406030204" pitchFamily="18" charset="0"/>
                      </a:rPr>
                      <m:t>𝑌</m:t>
                    </m:r>
                  </m:oMath>
                </a14:m>
                <a:r>
                  <a:rPr lang="en-US" sz="3900" i="0" dirty="0">
                    <a:latin typeface="+mj-lt"/>
                  </a:rPr>
                  <a:t>)</a:t>
                </a:r>
                <a14:m>
                  <m:oMath xmlns:m="http://schemas.openxmlformats.org/officeDocument/2006/math">
                    <m:r>
                      <a:rPr lang="en-US" sz="3900" i="1">
                        <a:latin typeface="Cambria Math" panose="02040503050406030204" pitchFamily="18" charset="0"/>
                      </a:rPr>
                      <m:t>=</m:t>
                    </m:r>
                    <m:r>
                      <m:rPr>
                        <m:sty m:val="p"/>
                      </m:rPr>
                      <a:rPr lang="en-US" sz="3900">
                        <a:latin typeface="Cambria Math" panose="02040503050406030204" pitchFamily="18" charset="0"/>
                      </a:rPr>
                      <m:t>Support</m:t>
                    </m:r>
                    <m:d>
                      <m:dPr>
                        <m:ctrlPr>
                          <a:rPr lang="en-US" sz="3900" i="1">
                            <a:latin typeface="Cambria Math" panose="02040503050406030204" pitchFamily="18" charset="0"/>
                          </a:rPr>
                        </m:ctrlPr>
                      </m:dPr>
                      <m:e>
                        <m:r>
                          <a:rPr lang="en-US" sz="3900" i="1">
                            <a:latin typeface="Cambria Math" panose="02040503050406030204" pitchFamily="18" charset="0"/>
                          </a:rPr>
                          <m:t>𝑋</m:t>
                        </m:r>
                        <m:r>
                          <a:rPr lang="en-US" sz="3900" i="1">
                            <a:latin typeface="Cambria Math" panose="02040503050406030204" pitchFamily="18" charset="0"/>
                            <a:ea typeface="Cambria Math" panose="02040503050406030204" pitchFamily="18" charset="0"/>
                          </a:rPr>
                          <m:t>∪</m:t>
                        </m:r>
                        <m:r>
                          <a:rPr lang="en-US" sz="3900" i="1">
                            <a:latin typeface="Cambria Math" panose="02040503050406030204" pitchFamily="18" charset="0"/>
                            <a:ea typeface="Cambria Math" panose="02040503050406030204" pitchFamily="18" charset="0"/>
                          </a:rPr>
                          <m:t>𝑌</m:t>
                        </m:r>
                      </m:e>
                    </m:d>
                  </m:oMath>
                </a14:m>
                <a:r>
                  <a:rPr lang="en-US" sz="3900" dirty="0"/>
                  <a:t>.</a:t>
                </a:r>
              </a:p>
              <a:p>
                <a:pPr>
                  <a:lnSpc>
                    <a:spcPct val="135000"/>
                  </a:lnSpc>
                  <a:spcBef>
                    <a:spcPts val="900"/>
                  </a:spcBef>
                </a:pPr>
                <a:r>
                  <a:rPr lang="en-US" sz="3900" dirty="0"/>
                  <a:t>The </a:t>
                </a:r>
                <a14:m>
                  <m:oMath xmlns:m="http://schemas.openxmlformats.org/officeDocument/2006/math">
                    <m:r>
                      <m:rPr>
                        <m:sty m:val="p"/>
                      </m:rPr>
                      <a:rPr lang="en-US" sz="3900">
                        <a:latin typeface="Cambria Math" panose="02040503050406030204" pitchFamily="18" charset="0"/>
                      </a:rPr>
                      <m:t>Support</m:t>
                    </m:r>
                    <m:d>
                      <m:dPr>
                        <m:ctrlPr>
                          <a:rPr lang="en-US" sz="3900" i="1">
                            <a:latin typeface="Cambria Math" panose="02040503050406030204" pitchFamily="18" charset="0"/>
                          </a:rPr>
                        </m:ctrlPr>
                      </m:dPr>
                      <m:e>
                        <m:r>
                          <a:rPr lang="en-US" sz="3900" i="1">
                            <a:latin typeface="Cambria Math" panose="02040503050406030204" pitchFamily="18" charset="0"/>
                          </a:rPr>
                          <m:t>𝑋</m:t>
                        </m:r>
                        <m:r>
                          <a:rPr lang="en-US" sz="3900" i="1">
                            <a:latin typeface="Cambria Math" panose="02040503050406030204" pitchFamily="18" charset="0"/>
                            <a:ea typeface="Cambria Math" panose="02040503050406030204" pitchFamily="18" charset="0"/>
                          </a:rPr>
                          <m:t>∪</m:t>
                        </m:r>
                        <m:r>
                          <a:rPr lang="en-US" sz="3900" i="1">
                            <a:latin typeface="Cambria Math" panose="02040503050406030204" pitchFamily="18" charset="0"/>
                            <a:ea typeface="Cambria Math" panose="02040503050406030204" pitchFamily="18" charset="0"/>
                          </a:rPr>
                          <m:t>𝑌</m:t>
                        </m:r>
                      </m:e>
                    </m:d>
                  </m:oMath>
                </a14:m>
                <a:r>
                  <a:rPr lang="en-US" sz="3900" dirty="0"/>
                  <a:t> is the proportion of all </a:t>
                </a:r>
                <a14:m>
                  <m:oMath xmlns:m="http://schemas.openxmlformats.org/officeDocument/2006/math">
                    <m:r>
                      <a:rPr lang="en-US" sz="3900" i="1" dirty="0">
                        <a:latin typeface="Cambria Math" panose="02040503050406030204" pitchFamily="18" charset="0"/>
                        <a:cs typeface="Times New Roman" panose="02020603050405020304" pitchFamily="18" charset="0"/>
                      </a:rPr>
                      <m:t>𝑁</m:t>
                    </m:r>
                  </m:oMath>
                </a14:m>
                <a:r>
                  <a:rPr lang="en-US" sz="3900" dirty="0"/>
                  <a:t> transactions where both itemset </a:t>
                </a:r>
                <a14:m>
                  <m:oMath xmlns:m="http://schemas.openxmlformats.org/officeDocument/2006/math">
                    <m:r>
                      <a:rPr lang="en-US" sz="3900" i="1" dirty="0">
                        <a:latin typeface="Cambria Math" panose="02040503050406030204" pitchFamily="18" charset="0"/>
                        <a:cs typeface="Times New Roman" panose="02020603050405020304" pitchFamily="18" charset="0"/>
                      </a:rPr>
                      <m:t>𝑋</m:t>
                    </m:r>
                  </m:oMath>
                </a14:m>
                <a:r>
                  <a:rPr lang="en-US" sz="3900" dirty="0"/>
                  <a:t> and itemset </a:t>
                </a:r>
                <a14:m>
                  <m:oMath xmlns:m="http://schemas.openxmlformats.org/officeDocument/2006/math">
                    <m:r>
                      <a:rPr lang="en-US" sz="3900" i="1" dirty="0">
                        <a:latin typeface="Cambria Math" panose="02040503050406030204" pitchFamily="18" charset="0"/>
                        <a:cs typeface="Times New Roman" panose="02020603050405020304" pitchFamily="18" charset="0"/>
                      </a:rPr>
                      <m:t>𝑌</m:t>
                    </m:r>
                  </m:oMath>
                </a14:m>
                <a:r>
                  <a:rPr lang="en-US" sz="3900" dirty="0"/>
                  <a:t> has appeared.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57300" y="2344980"/>
                <a:ext cx="15773400" cy="6644238"/>
              </a:xfrm>
              <a:blipFill>
                <a:blip r:embed="rId3"/>
                <a:stretch>
                  <a:fillRect l="-1082" r="-193"/>
                </a:stretch>
              </a:blipFill>
            </p:spPr>
            <p:txBody>
              <a:bodyPr/>
              <a:lstStyle/>
              <a:p>
                <a:r>
                  <a:rPr lang="en-US">
                    <a:noFill/>
                  </a:rPr>
                  <a:t> </a:t>
                </a:r>
              </a:p>
            </p:txBody>
          </p:sp>
        </mc:Fallback>
      </mc:AlternateContent>
    </p:spTree>
    <p:extLst>
      <p:ext uri="{BB962C8B-B14F-4D97-AF65-F5344CB8AC3E}">
        <p14:creationId xmlns:p14="http://schemas.microsoft.com/office/powerpoint/2010/main" val="32314710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Support of an Association Rule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57300" y="2344980"/>
                <a:ext cx="15773400" cy="6644238"/>
              </a:xfrm>
            </p:spPr>
            <p:txBody>
              <a:bodyPr anchor="ctr">
                <a:noAutofit/>
              </a:bodyPr>
              <a:lstStyle/>
              <a:p>
                <a:pPr>
                  <a:lnSpc>
                    <a:spcPct val="135000"/>
                  </a:lnSpc>
                  <a:spcBef>
                    <a:spcPts val="900"/>
                  </a:spcBef>
                </a:pPr>
                <a:r>
                  <a:rPr lang="en-US" sz="3900" dirty="0"/>
                  <a:t>We can first find the </a:t>
                </a:r>
                <a14:m>
                  <m:oMath xmlns:m="http://schemas.openxmlformats.org/officeDocument/2006/math">
                    <m:sSub>
                      <m:sSubPr>
                        <m:ctrlPr>
                          <a:rPr lang="en-US" sz="3900" i="1">
                            <a:latin typeface="Cambria Math" panose="02040503050406030204" pitchFamily="18" charset="0"/>
                            <a:cs typeface="Times New Roman" panose="02020603050405020304" pitchFamily="18" charset="0"/>
                          </a:rPr>
                        </m:ctrlPr>
                      </m:sSubPr>
                      <m:e>
                        <m:r>
                          <a:rPr lang="en-US" sz="3900" i="1">
                            <a:latin typeface="Cambria Math" panose="02040503050406030204" pitchFamily="18" charset="0"/>
                            <a:cs typeface="Times New Roman" panose="02020603050405020304" pitchFamily="18" charset="0"/>
                          </a:rPr>
                          <m:t>𝑁</m:t>
                        </m:r>
                      </m:e>
                      <m:sub>
                        <m:r>
                          <a:rPr lang="en-US" sz="3900" i="1">
                            <a:latin typeface="Cambria Math" panose="02040503050406030204" pitchFamily="18" charset="0"/>
                            <a:cs typeface="Times New Roman" panose="02020603050405020304" pitchFamily="18" charset="0"/>
                          </a:rPr>
                          <m:t>𝑋</m:t>
                        </m:r>
                      </m:sub>
                    </m:sSub>
                  </m:oMath>
                </a14:m>
                <a:r>
                  <a:rPr lang="en-US" sz="3900" dirty="0"/>
                  <a:t> transactions where the itemset </a:t>
                </a:r>
                <a14:m>
                  <m:oMath xmlns:m="http://schemas.openxmlformats.org/officeDocument/2006/math">
                    <m:r>
                      <a:rPr lang="en-US" sz="3900" i="1" dirty="0">
                        <a:latin typeface="Cambria Math" panose="02040503050406030204" pitchFamily="18" charset="0"/>
                        <a:cs typeface="Times New Roman" panose="02020603050405020304" pitchFamily="18" charset="0"/>
                      </a:rPr>
                      <m:t>𝑋</m:t>
                    </m:r>
                  </m:oMath>
                </a14:m>
                <a:r>
                  <a:rPr lang="en-US" sz="3900" dirty="0"/>
                  <a:t> has already appeared, then determine how many transactions among these </a:t>
                </a:r>
                <a14:m>
                  <m:oMath xmlns:m="http://schemas.openxmlformats.org/officeDocument/2006/math">
                    <m:sSub>
                      <m:sSubPr>
                        <m:ctrlPr>
                          <a:rPr lang="en-US" sz="3900" i="1">
                            <a:latin typeface="Cambria Math" panose="02040503050406030204" pitchFamily="18" charset="0"/>
                            <a:cs typeface="Times New Roman" panose="02020603050405020304" pitchFamily="18" charset="0"/>
                          </a:rPr>
                        </m:ctrlPr>
                      </m:sSubPr>
                      <m:e>
                        <m:r>
                          <a:rPr lang="en-US" sz="3900" i="1">
                            <a:latin typeface="Cambria Math" panose="02040503050406030204" pitchFamily="18" charset="0"/>
                            <a:cs typeface="Times New Roman" panose="02020603050405020304" pitchFamily="18" charset="0"/>
                          </a:rPr>
                          <m:t>𝑁</m:t>
                        </m:r>
                      </m:e>
                      <m:sub>
                        <m:r>
                          <a:rPr lang="en-US" sz="3900" i="1">
                            <a:latin typeface="Cambria Math" panose="02040503050406030204" pitchFamily="18" charset="0"/>
                            <a:cs typeface="Times New Roman" panose="02020603050405020304" pitchFamily="18" charset="0"/>
                          </a:rPr>
                          <m:t>𝑋</m:t>
                        </m:r>
                      </m:sub>
                    </m:sSub>
                  </m:oMath>
                </a14:m>
                <a:r>
                  <a:rPr lang="en-US" sz="3900" dirty="0"/>
                  <a:t> transactions have contained the itemset </a:t>
                </a:r>
                <a14:m>
                  <m:oMath xmlns:m="http://schemas.openxmlformats.org/officeDocument/2006/math">
                    <m:r>
                      <a:rPr lang="en-US" sz="3900" i="1" dirty="0">
                        <a:latin typeface="Cambria Math" panose="02040503050406030204" pitchFamily="18" charset="0"/>
                        <a:cs typeface="Times New Roman" panose="02020603050405020304" pitchFamily="18" charset="0"/>
                      </a:rPr>
                      <m:t>𝑌</m:t>
                    </m:r>
                  </m:oMath>
                </a14:m>
                <a:r>
                  <a:rPr lang="en-US" sz="3900" dirty="0"/>
                  <a:t>.</a:t>
                </a:r>
              </a:p>
              <a:p>
                <a:pPr lvl="1">
                  <a:lnSpc>
                    <a:spcPct val="135000"/>
                  </a:lnSpc>
                  <a:spcBef>
                    <a:spcPts val="900"/>
                  </a:spcBef>
                  <a:buFont typeface="Wingdings" panose="05000000000000000000" pitchFamily="2" charset="2"/>
                  <a:buChar char="§"/>
                </a:pPr>
                <a:r>
                  <a:rPr lang="en-US" sz="3300" dirty="0"/>
                  <a:t>EITHER no transactions where itemset </a:t>
                </a:r>
                <a14:m>
                  <m:oMath xmlns:m="http://schemas.openxmlformats.org/officeDocument/2006/math">
                    <m:r>
                      <a:rPr lang="en-US" sz="3300" i="1" dirty="0">
                        <a:latin typeface="Cambria Math" panose="02040503050406030204" pitchFamily="18" charset="0"/>
                        <a:cs typeface="Times New Roman" panose="02020603050405020304" pitchFamily="18" charset="0"/>
                      </a:rPr>
                      <m:t>𝑋</m:t>
                    </m:r>
                  </m:oMath>
                </a14:m>
                <a:r>
                  <a:rPr lang="en-US" sz="3300" dirty="0"/>
                  <a:t> and itemset </a:t>
                </a:r>
                <a14:m>
                  <m:oMath xmlns:m="http://schemas.openxmlformats.org/officeDocument/2006/math">
                    <m:r>
                      <a:rPr lang="en-US" sz="3300" i="1" dirty="0">
                        <a:latin typeface="Cambria Math" panose="02040503050406030204" pitchFamily="18" charset="0"/>
                        <a:cs typeface="Times New Roman" panose="02020603050405020304" pitchFamily="18" charset="0"/>
                      </a:rPr>
                      <m:t>𝑌</m:t>
                    </m:r>
                  </m:oMath>
                </a14:m>
                <a:r>
                  <a:rPr lang="en-US" sz="3300" dirty="0"/>
                  <a:t> appeared together,</a:t>
                </a:r>
              </a:p>
              <a:p>
                <a:pPr lvl="1">
                  <a:lnSpc>
                    <a:spcPct val="135000"/>
                  </a:lnSpc>
                  <a:spcBef>
                    <a:spcPts val="900"/>
                  </a:spcBef>
                  <a:buFont typeface="Wingdings" panose="05000000000000000000" pitchFamily="2" charset="2"/>
                  <a:buChar char="§"/>
                </a:pPr>
                <a:r>
                  <a:rPr lang="en-US" sz="3300" dirty="0"/>
                  <a:t>OR both itemsets appeared together in every of the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𝑁</m:t>
                        </m:r>
                      </m:e>
                      <m:sub>
                        <m:r>
                          <a:rPr lang="en-US" i="1">
                            <a:latin typeface="Cambria Math" panose="02040503050406030204" pitchFamily="18" charset="0"/>
                            <a:cs typeface="Times New Roman" panose="02020603050405020304" pitchFamily="18" charset="0"/>
                          </a:rPr>
                          <m:t>𝑋</m:t>
                        </m:r>
                      </m:sub>
                    </m:sSub>
                  </m:oMath>
                </a14:m>
                <a:r>
                  <a:rPr lang="en-US" sz="3300" dirty="0"/>
                  <a:t> transactions. </a:t>
                </a:r>
              </a:p>
              <a:p>
                <a:pPr>
                  <a:lnSpc>
                    <a:spcPct val="135000"/>
                  </a:lnSpc>
                  <a:spcBef>
                    <a:spcPts val="900"/>
                  </a:spcBef>
                </a:pPr>
                <a:r>
                  <a:rPr lang="en-US" sz="3900" dirty="0"/>
                  <a:t>It follows that </a:t>
                </a:r>
                <a14:m>
                  <m:oMath xmlns:m="http://schemas.openxmlformats.org/officeDocument/2006/math">
                    <m:r>
                      <a:rPr lang="en-US" sz="3900">
                        <a:latin typeface="Cambria Math" panose="02040503050406030204" pitchFamily="18" charset="0"/>
                      </a:rPr>
                      <m:t>0</m:t>
                    </m:r>
                    <m:r>
                      <a:rPr lang="en-US" sz="3900" i="1">
                        <a:latin typeface="Cambria Math" panose="02040503050406030204" pitchFamily="18" charset="0"/>
                        <a:ea typeface="Cambria Math" panose="02040503050406030204" pitchFamily="18" charset="0"/>
                      </a:rPr>
                      <m:t>≤</m:t>
                    </m:r>
                    <m:r>
                      <m:rPr>
                        <m:sty m:val="p"/>
                      </m:rPr>
                      <a:rPr lang="en-US" sz="3900">
                        <a:latin typeface="Cambria Math" panose="02040503050406030204" pitchFamily="18" charset="0"/>
                      </a:rPr>
                      <m:t>Support</m:t>
                    </m:r>
                    <m:d>
                      <m:dPr>
                        <m:ctrlPr>
                          <a:rPr lang="en-US" sz="3900" i="1">
                            <a:latin typeface="Cambria Math" panose="02040503050406030204" pitchFamily="18" charset="0"/>
                          </a:rPr>
                        </m:ctrlPr>
                      </m:dPr>
                      <m:e>
                        <m:r>
                          <a:rPr lang="en-US" sz="3900" i="1">
                            <a:latin typeface="Cambria Math" panose="02040503050406030204" pitchFamily="18" charset="0"/>
                          </a:rPr>
                          <m:t>𝑋</m:t>
                        </m:r>
                        <m:r>
                          <a:rPr lang="en-US" sz="3900" i="1">
                            <a:latin typeface="Cambria Math" panose="02040503050406030204" pitchFamily="18" charset="0"/>
                            <a:ea typeface="Cambria Math" panose="02040503050406030204" pitchFamily="18" charset="0"/>
                          </a:rPr>
                          <m:t>∪</m:t>
                        </m:r>
                        <m:r>
                          <a:rPr lang="en-US" sz="3900" i="1">
                            <a:latin typeface="Cambria Math" panose="02040503050406030204" pitchFamily="18" charset="0"/>
                            <a:ea typeface="Cambria Math" panose="02040503050406030204" pitchFamily="18" charset="0"/>
                          </a:rPr>
                          <m:t>𝑌</m:t>
                        </m:r>
                      </m:e>
                    </m:d>
                    <m:r>
                      <a:rPr lang="en-US" sz="3900" i="1">
                        <a:latin typeface="Cambria Math" panose="02040503050406030204" pitchFamily="18" charset="0"/>
                        <a:ea typeface="Cambria Math" panose="02040503050406030204" pitchFamily="18" charset="0"/>
                      </a:rPr>
                      <m:t>≤</m:t>
                    </m:r>
                    <m:r>
                      <m:rPr>
                        <m:sty m:val="p"/>
                      </m:rPr>
                      <a:rPr lang="en-US" sz="3900">
                        <a:latin typeface="Cambria Math" panose="02040503050406030204" pitchFamily="18" charset="0"/>
                      </a:rPr>
                      <m:t>Support</m:t>
                    </m:r>
                    <m:d>
                      <m:dPr>
                        <m:ctrlPr>
                          <a:rPr lang="en-US" sz="3900" i="1">
                            <a:latin typeface="Cambria Math" panose="02040503050406030204" pitchFamily="18" charset="0"/>
                          </a:rPr>
                        </m:ctrlPr>
                      </m:dPr>
                      <m:e>
                        <m:r>
                          <a:rPr lang="en-US" sz="3900" i="1">
                            <a:latin typeface="Cambria Math" panose="02040503050406030204" pitchFamily="18" charset="0"/>
                          </a:rPr>
                          <m:t>𝑋</m:t>
                        </m:r>
                      </m:e>
                    </m:d>
                  </m:oMath>
                </a14:m>
                <a:r>
                  <a:rPr lang="en-US" sz="39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57300" y="2344980"/>
                <a:ext cx="15773400" cy="6644238"/>
              </a:xfrm>
              <a:blipFill>
                <a:blip r:embed="rId3"/>
                <a:stretch>
                  <a:fillRect l="-1082"/>
                </a:stretch>
              </a:blipFill>
            </p:spPr>
            <p:txBody>
              <a:bodyPr/>
              <a:lstStyle/>
              <a:p>
                <a:r>
                  <a:rPr lang="en-US">
                    <a:noFill/>
                  </a:rPr>
                  <a:t> </a:t>
                </a:r>
              </a:p>
            </p:txBody>
          </p:sp>
        </mc:Fallback>
      </mc:AlternateContent>
    </p:spTree>
    <p:extLst>
      <p:ext uri="{BB962C8B-B14F-4D97-AF65-F5344CB8AC3E}">
        <p14:creationId xmlns:p14="http://schemas.microsoft.com/office/powerpoint/2010/main" val="35095134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Confidence of an Association Rule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chor="ctr">
                <a:noAutofit/>
              </a:bodyPr>
              <a:lstStyle/>
              <a:p>
                <a:pPr>
                  <a:lnSpc>
                    <a:spcPct val="135000"/>
                  </a:lnSpc>
                  <a:spcBef>
                    <a:spcPts val="900"/>
                  </a:spcBef>
                </a:pPr>
                <a:r>
                  <a:rPr lang="en-US" sz="3900" b="1" dirty="0"/>
                  <a:t>Confidence</a:t>
                </a:r>
                <a:r>
                  <a:rPr lang="en-US" sz="3900" dirty="0"/>
                  <a:t> measures how likely the Consequent itemset will appear in a transaction where the Antecedent itemset has already appeared.</a:t>
                </a:r>
              </a:p>
              <a:p>
                <a:pPr>
                  <a:lnSpc>
                    <a:spcPct val="135000"/>
                  </a:lnSpc>
                  <a:spcBef>
                    <a:spcPts val="900"/>
                  </a:spcBef>
                </a:pPr>
                <a:r>
                  <a:rPr lang="en-US" sz="3900" dirty="0"/>
                  <a:t>The Confidence of an association rule </a:t>
                </a:r>
                <a14:m>
                  <m:oMath xmlns:m="http://schemas.openxmlformats.org/officeDocument/2006/math">
                    <m:r>
                      <a:rPr lang="en-US" sz="3900" i="1">
                        <a:latin typeface="Cambria Math" panose="02040503050406030204" pitchFamily="18" charset="0"/>
                        <a:cs typeface="Times New Roman" panose="02020603050405020304" pitchFamily="18" charset="0"/>
                      </a:rPr>
                      <m:t>𝑋</m:t>
                    </m:r>
                    <m:r>
                      <a:rPr lang="en-US" sz="3900" i="1">
                        <a:latin typeface="Cambria Math" panose="02040503050406030204" pitchFamily="18" charset="0"/>
                        <a:cs typeface="Times New Roman" panose="02020603050405020304" pitchFamily="18" charset="0"/>
                      </a:rPr>
                      <m:t> → </m:t>
                    </m:r>
                    <m:r>
                      <a:rPr lang="en-US" sz="3900" i="1">
                        <a:latin typeface="Cambria Math" panose="02040503050406030204" pitchFamily="18" charset="0"/>
                        <a:ea typeface="Cambria Math" panose="02040503050406030204" pitchFamily="18" charset="0"/>
                        <a:cs typeface="Times New Roman" panose="02020603050405020304" pitchFamily="18" charset="0"/>
                      </a:rPr>
                      <m:t>𝑌</m:t>
                    </m:r>
                  </m:oMath>
                </a14:m>
                <a:r>
                  <a:rPr lang="en-US" sz="3900" dirty="0"/>
                  <a:t> is</a:t>
                </a:r>
              </a:p>
              <a:p>
                <a:pPr marL="0" indent="0">
                  <a:lnSpc>
                    <a:spcPct val="135000"/>
                  </a:lnSpc>
                  <a:spcBef>
                    <a:spcPts val="900"/>
                  </a:spcBef>
                  <a:buNone/>
                </a:pPr>
                <a14:m>
                  <m:oMathPara xmlns:m="http://schemas.openxmlformats.org/officeDocument/2006/math">
                    <m:oMathParaPr>
                      <m:jc m:val="centerGroup"/>
                    </m:oMathParaPr>
                    <m:oMath xmlns:m="http://schemas.openxmlformats.org/officeDocument/2006/math">
                      <m:r>
                        <m:rPr>
                          <m:sty m:val="p"/>
                        </m:rPr>
                        <a:rPr lang="en-US" sz="3900">
                          <a:latin typeface="Cambria Math" panose="02040503050406030204" pitchFamily="18" charset="0"/>
                        </a:rPr>
                        <m:t>Confidence</m:t>
                      </m:r>
                      <m:d>
                        <m:dPr>
                          <m:ctrlPr>
                            <a:rPr lang="en-US" sz="3900" i="1">
                              <a:latin typeface="Cambria Math" panose="02040503050406030204" pitchFamily="18" charset="0"/>
                            </a:rPr>
                          </m:ctrlPr>
                        </m:dPr>
                        <m:e>
                          <m:r>
                            <a:rPr lang="en-US" sz="3900" i="1">
                              <a:latin typeface="Cambria Math" panose="02040503050406030204" pitchFamily="18" charset="0"/>
                              <a:cs typeface="Times New Roman" panose="02020603050405020304" pitchFamily="18" charset="0"/>
                            </a:rPr>
                            <m:t>𝑋</m:t>
                          </m:r>
                          <m:r>
                            <a:rPr lang="en-US" sz="3900" i="1">
                              <a:latin typeface="Cambria Math" panose="02040503050406030204" pitchFamily="18" charset="0"/>
                              <a:cs typeface="Times New Roman" panose="02020603050405020304" pitchFamily="18" charset="0"/>
                            </a:rPr>
                            <m:t> → </m:t>
                          </m:r>
                          <m:r>
                            <a:rPr lang="en-US" sz="3900" i="1">
                              <a:latin typeface="Cambria Math" panose="02040503050406030204" pitchFamily="18" charset="0"/>
                              <a:ea typeface="Cambria Math" panose="02040503050406030204" pitchFamily="18" charset="0"/>
                              <a:cs typeface="Times New Roman" panose="02020603050405020304" pitchFamily="18" charset="0"/>
                            </a:rPr>
                            <m:t>𝑌</m:t>
                          </m:r>
                        </m:e>
                      </m:d>
                      <m:r>
                        <a:rPr lang="en-US" sz="3900" i="1">
                          <a:latin typeface="Cambria Math" panose="02040503050406030204" pitchFamily="18" charset="0"/>
                        </a:rPr>
                        <m:t>=</m:t>
                      </m:r>
                      <m:f>
                        <m:fPr>
                          <m:ctrlPr>
                            <a:rPr lang="en-US" sz="3900" i="1">
                              <a:latin typeface="Cambria Math" panose="02040503050406030204" pitchFamily="18" charset="0"/>
                            </a:rPr>
                          </m:ctrlPr>
                        </m:fPr>
                        <m:num>
                          <m:r>
                            <m:rPr>
                              <m:sty m:val="p"/>
                            </m:rPr>
                            <a:rPr lang="en-US" sz="3900">
                              <a:latin typeface="Cambria Math" panose="02040503050406030204" pitchFamily="18" charset="0"/>
                            </a:rPr>
                            <m:t>Support</m:t>
                          </m:r>
                          <m:d>
                            <m:dPr>
                              <m:ctrlPr>
                                <a:rPr lang="en-US" sz="3900" i="1">
                                  <a:latin typeface="Cambria Math" panose="02040503050406030204" pitchFamily="18" charset="0"/>
                                </a:rPr>
                              </m:ctrlPr>
                            </m:dPr>
                            <m:e>
                              <m:r>
                                <a:rPr lang="en-US" sz="3900" i="1">
                                  <a:latin typeface="Cambria Math" panose="02040503050406030204" pitchFamily="18" charset="0"/>
                                  <a:cs typeface="Times New Roman" panose="02020603050405020304" pitchFamily="18" charset="0"/>
                                </a:rPr>
                                <m:t>𝑋</m:t>
                              </m:r>
                              <m:r>
                                <a:rPr lang="en-US" sz="3900" i="1">
                                  <a:latin typeface="Cambria Math" panose="02040503050406030204" pitchFamily="18" charset="0"/>
                                  <a:ea typeface="Cambria Math" panose="02040503050406030204" pitchFamily="18" charset="0"/>
                                  <a:cs typeface="Times New Roman" panose="02020603050405020304" pitchFamily="18" charset="0"/>
                                </a:rPr>
                                <m:t>→</m:t>
                              </m:r>
                              <m:r>
                                <a:rPr lang="en-US" sz="3900" i="1">
                                  <a:latin typeface="Cambria Math" panose="02040503050406030204" pitchFamily="18" charset="0"/>
                                  <a:ea typeface="Cambria Math" panose="02040503050406030204" pitchFamily="18" charset="0"/>
                                  <a:cs typeface="Times New Roman" panose="02020603050405020304" pitchFamily="18" charset="0"/>
                                </a:rPr>
                                <m:t>𝑌</m:t>
                              </m:r>
                            </m:e>
                          </m:d>
                        </m:num>
                        <m:den>
                          <m:r>
                            <m:rPr>
                              <m:sty m:val="p"/>
                            </m:rPr>
                            <a:rPr lang="en-US" sz="3900">
                              <a:latin typeface="Cambria Math" panose="02040503050406030204" pitchFamily="18" charset="0"/>
                            </a:rPr>
                            <m:t>Support</m:t>
                          </m:r>
                          <m:r>
                            <a:rPr lang="en-US" sz="3900" i="1">
                              <a:latin typeface="Cambria Math" panose="02040503050406030204" pitchFamily="18" charset="0"/>
                            </a:rPr>
                            <m:t>(</m:t>
                          </m:r>
                          <m:r>
                            <a:rPr lang="en-US" sz="3900" i="1">
                              <a:latin typeface="Cambria Math" panose="02040503050406030204" pitchFamily="18" charset="0"/>
                            </a:rPr>
                            <m:t>𝑋</m:t>
                          </m:r>
                          <m:r>
                            <a:rPr lang="en-US" sz="3900" i="1">
                              <a:latin typeface="Cambria Math" panose="02040503050406030204" pitchFamily="18" charset="0"/>
                            </a:rPr>
                            <m:t>)</m:t>
                          </m:r>
                        </m:den>
                      </m:f>
                    </m:oMath>
                  </m:oMathPara>
                </a14:m>
                <a:endParaRPr lang="en-US" sz="3900" dirty="0"/>
              </a:p>
              <a:p>
                <a:pPr>
                  <a:lnSpc>
                    <a:spcPct val="135000"/>
                  </a:lnSpc>
                  <a:spcBef>
                    <a:spcPts val="900"/>
                  </a:spcBef>
                </a:pPr>
                <a:r>
                  <a:rPr lang="en-US" sz="3900" dirty="0"/>
                  <a:t>It follows that </a:t>
                </a:r>
                <a14:m>
                  <m:oMath xmlns:m="http://schemas.openxmlformats.org/officeDocument/2006/math">
                    <m:r>
                      <a:rPr lang="en-US" sz="3900">
                        <a:latin typeface="Cambria Math" panose="02040503050406030204" pitchFamily="18" charset="0"/>
                      </a:rPr>
                      <m:t>0</m:t>
                    </m:r>
                    <m:r>
                      <a:rPr lang="en-US" sz="3900" i="1">
                        <a:latin typeface="Cambria Math" panose="02040503050406030204" pitchFamily="18" charset="0"/>
                        <a:ea typeface="Cambria Math" panose="02040503050406030204" pitchFamily="18" charset="0"/>
                      </a:rPr>
                      <m:t>≤</m:t>
                    </m:r>
                    <m:r>
                      <m:rPr>
                        <m:sty m:val="p"/>
                      </m:rPr>
                      <a:rPr lang="en-US" sz="3900">
                        <a:latin typeface="Cambria Math" panose="02040503050406030204" pitchFamily="18" charset="0"/>
                      </a:rPr>
                      <m:t>Confidence</m:t>
                    </m:r>
                    <m:d>
                      <m:dPr>
                        <m:ctrlPr>
                          <a:rPr lang="en-US" sz="3900" i="1">
                            <a:latin typeface="Cambria Math" panose="02040503050406030204" pitchFamily="18" charset="0"/>
                          </a:rPr>
                        </m:ctrlPr>
                      </m:dPr>
                      <m:e>
                        <m:r>
                          <a:rPr lang="en-US" sz="3900" i="1">
                            <a:latin typeface="Cambria Math" panose="02040503050406030204" pitchFamily="18" charset="0"/>
                            <a:cs typeface="Times New Roman" panose="02020603050405020304" pitchFamily="18" charset="0"/>
                          </a:rPr>
                          <m:t>𝑋</m:t>
                        </m:r>
                        <m:r>
                          <a:rPr lang="en-US" sz="3900" i="1">
                            <a:latin typeface="Cambria Math" panose="02040503050406030204" pitchFamily="18" charset="0"/>
                            <a:cs typeface="Times New Roman" panose="02020603050405020304" pitchFamily="18" charset="0"/>
                          </a:rPr>
                          <m:t> → </m:t>
                        </m:r>
                        <m:r>
                          <a:rPr lang="en-US" sz="3900" i="1">
                            <a:latin typeface="Cambria Math" panose="02040503050406030204" pitchFamily="18" charset="0"/>
                            <a:ea typeface="Cambria Math" panose="02040503050406030204" pitchFamily="18" charset="0"/>
                            <a:cs typeface="Times New Roman" panose="02020603050405020304" pitchFamily="18" charset="0"/>
                          </a:rPr>
                          <m:t>𝑌</m:t>
                        </m:r>
                      </m:e>
                    </m:d>
                    <m:r>
                      <a:rPr lang="en-US" sz="3900" i="1">
                        <a:latin typeface="Cambria Math" panose="02040503050406030204" pitchFamily="18" charset="0"/>
                        <a:ea typeface="Cambria Math" panose="02040503050406030204" pitchFamily="18" charset="0"/>
                        <a:cs typeface="Times New Roman" panose="02020603050405020304" pitchFamily="18" charset="0"/>
                      </a:rPr>
                      <m:t>≤1</m:t>
                    </m:r>
                  </m:oMath>
                </a14:m>
                <a:r>
                  <a:rPr lang="en-US" sz="3900" dirty="0"/>
                  <a:t>.</a:t>
                </a:r>
              </a:p>
              <a:p>
                <a:pPr>
                  <a:lnSpc>
                    <a:spcPct val="135000"/>
                  </a:lnSpc>
                  <a:spcBef>
                    <a:spcPts val="900"/>
                  </a:spcBef>
                </a:pPr>
                <a:r>
                  <a:rPr lang="en-US" sz="3900" dirty="0"/>
                  <a:t>The Confidence metric can indicate the credibility of an association rule.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797"/>
                </a:stretch>
              </a:blipFill>
            </p:spPr>
            <p:txBody>
              <a:bodyPr/>
              <a:lstStyle/>
              <a:p>
                <a:r>
                  <a:rPr lang="en-US">
                    <a:noFill/>
                  </a:rPr>
                  <a:t> </a:t>
                </a:r>
              </a:p>
            </p:txBody>
          </p:sp>
        </mc:Fallback>
      </mc:AlternateContent>
    </p:spTree>
    <p:extLst>
      <p:ext uri="{BB962C8B-B14F-4D97-AF65-F5344CB8AC3E}">
        <p14:creationId xmlns:p14="http://schemas.microsoft.com/office/powerpoint/2010/main" val="38183222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77629"/>
            <a:ext cx="15773400" cy="1807586"/>
          </a:xfrm>
        </p:spPr>
        <p:txBody>
          <a:bodyPr/>
          <a:lstStyle/>
          <a:p>
            <a:r>
              <a:rPr lang="en-US" b="1" dirty="0"/>
              <a:t>Expected Confidence of an Association Rule</a:t>
            </a:r>
          </a:p>
        </p:txBody>
      </p:sp>
      <p:sp>
        <p:nvSpPr>
          <p:cNvPr id="3" name="Content Placeholder 2"/>
          <p:cNvSpPr>
            <a:spLocks noGrp="1"/>
          </p:cNvSpPr>
          <p:nvPr>
            <p:ph idx="1"/>
          </p:nvPr>
        </p:nvSpPr>
        <p:spPr/>
        <p:txBody>
          <a:bodyPr anchor="ctr">
            <a:normAutofit/>
          </a:bodyPr>
          <a:lstStyle/>
          <a:p>
            <a:pPr>
              <a:lnSpc>
                <a:spcPct val="125000"/>
              </a:lnSpc>
              <a:spcBef>
                <a:spcPts val="900"/>
              </a:spcBef>
            </a:pPr>
            <a:r>
              <a:rPr lang="en-US" sz="3900" b="1" dirty="0"/>
              <a:t>Expected Confidence</a:t>
            </a:r>
            <a:r>
              <a:rPr lang="en-US" sz="3900" dirty="0"/>
              <a:t> is the support of the Consequent itemset.  It serves as the baseline of the occurrence likelihood of the Consequent itemset.</a:t>
            </a:r>
          </a:p>
          <a:p>
            <a:pPr>
              <a:lnSpc>
                <a:spcPct val="125000"/>
              </a:lnSpc>
              <a:spcBef>
                <a:spcPts val="900"/>
              </a:spcBef>
            </a:pPr>
            <a:r>
              <a:rPr lang="en-US" sz="3900" dirty="0"/>
              <a:t>We want an association rule to inform us if observing the Antecedent itemset in a transaction will change (increase or decrease) the occurrence likelihood of the Consequent itemset.</a:t>
            </a:r>
          </a:p>
          <a:p>
            <a:pPr>
              <a:lnSpc>
                <a:spcPct val="125000"/>
              </a:lnSpc>
              <a:spcBef>
                <a:spcPts val="900"/>
              </a:spcBef>
            </a:pPr>
            <a:r>
              <a:rPr lang="en-US" sz="3900" dirty="0"/>
              <a:t>We, of course, need this baseline to decide whether the change has happened or not.</a:t>
            </a:r>
          </a:p>
        </p:txBody>
      </p:sp>
    </p:spTree>
    <p:extLst>
      <p:ext uri="{BB962C8B-B14F-4D97-AF65-F5344CB8AC3E}">
        <p14:creationId xmlns:p14="http://schemas.microsoft.com/office/powerpoint/2010/main" val="11449368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Lift of an Association Rule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chor="ctr">
                <a:noAutofit/>
              </a:bodyPr>
              <a:lstStyle/>
              <a:p>
                <a:pPr>
                  <a:lnSpc>
                    <a:spcPct val="135000"/>
                  </a:lnSpc>
                  <a:spcBef>
                    <a:spcPts val="900"/>
                  </a:spcBef>
                </a:pPr>
                <a:r>
                  <a:rPr lang="en-US" sz="3900" b="1" dirty="0"/>
                  <a:t>Lift</a:t>
                </a:r>
                <a:r>
                  <a:rPr lang="en-US" sz="3900" dirty="0"/>
                  <a:t> is the ratio of the Confidence to the Expected Confidence (which is numerically equal to the Support of the Consequent).</a:t>
                </a:r>
              </a:p>
              <a:p>
                <a:pPr marL="0" indent="0" algn="ctr">
                  <a:lnSpc>
                    <a:spcPct val="135000"/>
                  </a:lnSpc>
                  <a:spcBef>
                    <a:spcPts val="900"/>
                  </a:spcBef>
                  <a:buNone/>
                </a:pPr>
                <a14:m>
                  <m:oMathPara xmlns:m="http://schemas.openxmlformats.org/officeDocument/2006/math">
                    <m:oMathParaPr>
                      <m:jc m:val="centerGroup"/>
                    </m:oMathParaPr>
                    <m:oMath xmlns:m="http://schemas.openxmlformats.org/officeDocument/2006/math">
                      <m:r>
                        <m:rPr>
                          <m:sty m:val="p"/>
                        </m:rPr>
                        <a:rPr lang="en-US" sz="3900">
                          <a:latin typeface="Cambria Math" panose="02040503050406030204" pitchFamily="18" charset="0"/>
                        </a:rPr>
                        <m:t>Lift</m:t>
                      </m:r>
                      <m:d>
                        <m:dPr>
                          <m:ctrlPr>
                            <a:rPr lang="en-US" sz="3900" i="1">
                              <a:latin typeface="Cambria Math" panose="02040503050406030204" pitchFamily="18" charset="0"/>
                            </a:rPr>
                          </m:ctrlPr>
                        </m:dPr>
                        <m:e>
                          <m:r>
                            <a:rPr lang="en-US" sz="3900" i="1">
                              <a:latin typeface="Cambria Math" panose="02040503050406030204" pitchFamily="18" charset="0"/>
                            </a:rPr>
                            <m:t>𝑌</m:t>
                          </m:r>
                          <m:r>
                            <a:rPr lang="en-US" sz="3900" i="1">
                              <a:latin typeface="Cambria Math" panose="02040503050406030204" pitchFamily="18" charset="0"/>
                            </a:rPr>
                            <m:t>|</m:t>
                          </m:r>
                          <m:r>
                            <a:rPr lang="en-US" sz="3900" i="1">
                              <a:latin typeface="Cambria Math" panose="02040503050406030204" pitchFamily="18" charset="0"/>
                            </a:rPr>
                            <m:t>𝑋</m:t>
                          </m:r>
                        </m:e>
                      </m:d>
                      <m:r>
                        <a:rPr lang="en-US" sz="3900" i="1">
                          <a:latin typeface="Cambria Math" panose="02040503050406030204" pitchFamily="18" charset="0"/>
                        </a:rPr>
                        <m:t>=</m:t>
                      </m:r>
                      <m:f>
                        <m:fPr>
                          <m:ctrlPr>
                            <a:rPr lang="en-US" sz="3900" i="1">
                              <a:latin typeface="Cambria Math" panose="02040503050406030204" pitchFamily="18" charset="0"/>
                            </a:rPr>
                          </m:ctrlPr>
                        </m:fPr>
                        <m:num>
                          <m:r>
                            <m:rPr>
                              <m:sty m:val="p"/>
                            </m:rPr>
                            <a:rPr lang="en-US" sz="3900">
                              <a:latin typeface="Cambria Math" panose="02040503050406030204" pitchFamily="18" charset="0"/>
                            </a:rPr>
                            <m:t>Confidence</m:t>
                          </m:r>
                          <m:d>
                            <m:dPr>
                              <m:ctrlPr>
                                <a:rPr lang="en-US" sz="3900" i="1">
                                  <a:latin typeface="Cambria Math" panose="02040503050406030204" pitchFamily="18" charset="0"/>
                                </a:rPr>
                              </m:ctrlPr>
                            </m:dPr>
                            <m:e>
                              <m:r>
                                <a:rPr lang="en-US" sz="3900" i="1">
                                  <a:latin typeface="Cambria Math" panose="02040503050406030204" pitchFamily="18" charset="0"/>
                                  <a:cs typeface="Times New Roman" panose="02020603050405020304" pitchFamily="18" charset="0"/>
                                </a:rPr>
                                <m:t>𝑋</m:t>
                              </m:r>
                              <m:r>
                                <a:rPr lang="en-US" sz="3900" i="1">
                                  <a:latin typeface="Cambria Math" panose="02040503050406030204" pitchFamily="18" charset="0"/>
                                  <a:cs typeface="Times New Roman" panose="02020603050405020304" pitchFamily="18" charset="0"/>
                                </a:rPr>
                                <m:t> → </m:t>
                              </m:r>
                              <m:r>
                                <a:rPr lang="en-US" sz="3900" i="1">
                                  <a:latin typeface="Cambria Math" panose="02040503050406030204" pitchFamily="18" charset="0"/>
                                  <a:ea typeface="Cambria Math" panose="02040503050406030204" pitchFamily="18" charset="0"/>
                                  <a:cs typeface="Times New Roman" panose="02020603050405020304" pitchFamily="18" charset="0"/>
                                </a:rPr>
                                <m:t>𝑌</m:t>
                              </m:r>
                            </m:e>
                          </m:d>
                        </m:num>
                        <m:den>
                          <m:r>
                            <m:rPr>
                              <m:sty m:val="p"/>
                            </m:rPr>
                            <a:rPr lang="en-US" sz="3900">
                              <a:latin typeface="Cambria Math" panose="02040503050406030204" pitchFamily="18" charset="0"/>
                            </a:rPr>
                            <m:t>Support</m:t>
                          </m:r>
                          <m:d>
                            <m:dPr>
                              <m:ctrlPr>
                                <a:rPr lang="en-US" sz="3900" i="1">
                                  <a:latin typeface="Cambria Math" panose="02040503050406030204" pitchFamily="18" charset="0"/>
                                </a:rPr>
                              </m:ctrlPr>
                            </m:dPr>
                            <m:e>
                              <m:r>
                                <a:rPr lang="en-US" sz="3900" i="1">
                                  <a:latin typeface="Cambria Math" panose="02040503050406030204" pitchFamily="18" charset="0"/>
                                </a:rPr>
                                <m:t>𝑌</m:t>
                              </m:r>
                            </m:e>
                          </m:d>
                        </m:den>
                      </m:f>
                      <m:r>
                        <a:rPr lang="en-US" sz="3900" i="1">
                          <a:latin typeface="Cambria Math" panose="02040503050406030204" pitchFamily="18" charset="0"/>
                        </a:rPr>
                        <m:t>=</m:t>
                      </m:r>
                      <m:f>
                        <m:fPr>
                          <m:ctrlPr>
                            <a:rPr lang="en-US" sz="3900" i="1">
                              <a:latin typeface="Cambria Math" panose="02040503050406030204" pitchFamily="18" charset="0"/>
                            </a:rPr>
                          </m:ctrlPr>
                        </m:fPr>
                        <m:num>
                          <m:r>
                            <m:rPr>
                              <m:sty m:val="p"/>
                            </m:rPr>
                            <a:rPr lang="en-US" sz="3900">
                              <a:latin typeface="Cambria Math" panose="02040503050406030204" pitchFamily="18" charset="0"/>
                            </a:rPr>
                            <m:t>Support</m:t>
                          </m:r>
                          <m:d>
                            <m:dPr>
                              <m:ctrlPr>
                                <a:rPr lang="en-US" sz="3900" i="1">
                                  <a:latin typeface="Cambria Math" panose="02040503050406030204" pitchFamily="18" charset="0"/>
                                </a:rPr>
                              </m:ctrlPr>
                            </m:dPr>
                            <m:e>
                              <m:r>
                                <a:rPr lang="en-US" sz="3900" i="1">
                                  <a:latin typeface="Cambria Math" panose="02040503050406030204" pitchFamily="18" charset="0"/>
                                  <a:cs typeface="Times New Roman" panose="02020603050405020304" pitchFamily="18" charset="0"/>
                                </a:rPr>
                                <m:t>𝑋</m:t>
                              </m:r>
                              <m:r>
                                <a:rPr lang="en-US" sz="3900" i="1">
                                  <a:latin typeface="Cambria Math" panose="02040503050406030204" pitchFamily="18" charset="0"/>
                                  <a:cs typeface="Times New Roman" panose="02020603050405020304" pitchFamily="18" charset="0"/>
                                </a:rPr>
                                <m:t> </m:t>
                              </m:r>
                              <m:r>
                                <a:rPr lang="en-US" sz="3900">
                                  <a:latin typeface="Cambria Math" panose="02040503050406030204" pitchFamily="18" charset="0"/>
                                  <a:ea typeface="Cambria Math" panose="02040503050406030204" pitchFamily="18" charset="0"/>
                                  <a:cs typeface="Times New Roman" panose="02020603050405020304" pitchFamily="18" charset="0"/>
                                </a:rPr>
                                <m:t>→</m:t>
                              </m:r>
                              <m:r>
                                <a:rPr lang="en-US" sz="3900" i="1">
                                  <a:latin typeface="Cambria Math" panose="02040503050406030204" pitchFamily="18" charset="0"/>
                                  <a:ea typeface="Cambria Math" panose="02040503050406030204" pitchFamily="18" charset="0"/>
                                  <a:cs typeface="Times New Roman" panose="02020603050405020304" pitchFamily="18" charset="0"/>
                                </a:rPr>
                                <m:t> </m:t>
                              </m:r>
                              <m:r>
                                <a:rPr lang="en-US" sz="3900" i="1">
                                  <a:latin typeface="Cambria Math" panose="02040503050406030204" pitchFamily="18" charset="0"/>
                                  <a:ea typeface="Cambria Math" panose="02040503050406030204" pitchFamily="18" charset="0"/>
                                  <a:cs typeface="Times New Roman" panose="02020603050405020304" pitchFamily="18" charset="0"/>
                                </a:rPr>
                                <m:t>𝑌</m:t>
                              </m:r>
                            </m:e>
                          </m:d>
                        </m:num>
                        <m:den>
                          <m:r>
                            <m:rPr>
                              <m:sty m:val="p"/>
                            </m:rPr>
                            <a:rPr lang="en-US" sz="3900">
                              <a:latin typeface="Cambria Math" panose="02040503050406030204" pitchFamily="18" charset="0"/>
                              <a:ea typeface="Cambria Math" panose="02040503050406030204" pitchFamily="18" charset="0"/>
                              <a:cs typeface="Times New Roman" panose="02020603050405020304" pitchFamily="18" charset="0"/>
                            </a:rPr>
                            <m:t>Support</m:t>
                          </m:r>
                          <m:d>
                            <m:dPr>
                              <m:ctrlPr>
                                <a:rPr lang="en-US" sz="3900" i="1">
                                  <a:latin typeface="Cambria Math" panose="02040503050406030204" pitchFamily="18" charset="0"/>
                                </a:rPr>
                              </m:ctrlPr>
                            </m:dPr>
                            <m:e>
                              <m:r>
                                <a:rPr lang="en-US" sz="3900" i="1">
                                  <a:latin typeface="Cambria Math" panose="02040503050406030204" pitchFamily="18" charset="0"/>
                                </a:rPr>
                                <m:t>𝑋</m:t>
                              </m:r>
                            </m:e>
                          </m:d>
                          <m:r>
                            <a:rPr lang="en-US" sz="3900" i="1">
                              <a:latin typeface="Cambria Math" panose="02040503050406030204" pitchFamily="18" charset="0"/>
                              <a:ea typeface="Cambria Math" panose="02040503050406030204" pitchFamily="18" charset="0"/>
                            </a:rPr>
                            <m:t>×</m:t>
                          </m:r>
                          <m:r>
                            <m:rPr>
                              <m:sty m:val="p"/>
                            </m:rPr>
                            <a:rPr lang="en-US" sz="3900">
                              <a:latin typeface="Cambria Math" panose="02040503050406030204" pitchFamily="18" charset="0"/>
                              <a:ea typeface="Cambria Math" panose="02040503050406030204" pitchFamily="18" charset="0"/>
                            </a:rPr>
                            <m:t>Support</m:t>
                          </m:r>
                          <m:d>
                            <m:dPr>
                              <m:ctrlPr>
                                <a:rPr lang="en-US" sz="3900" i="1">
                                  <a:latin typeface="Cambria Math" panose="02040503050406030204" pitchFamily="18" charset="0"/>
                                </a:rPr>
                              </m:ctrlPr>
                            </m:dPr>
                            <m:e>
                              <m:r>
                                <a:rPr lang="en-US" sz="3900" i="1">
                                  <a:latin typeface="Cambria Math" panose="02040503050406030204" pitchFamily="18" charset="0"/>
                                </a:rPr>
                                <m:t>𝑌</m:t>
                              </m:r>
                            </m:e>
                          </m:d>
                        </m:den>
                      </m:f>
                    </m:oMath>
                  </m:oMathPara>
                </a14:m>
                <a:endParaRPr lang="en-US" sz="3900"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61"/>
                </a:stretch>
              </a:blipFill>
            </p:spPr>
            <p:txBody>
              <a:bodyPr/>
              <a:lstStyle/>
              <a:p>
                <a:r>
                  <a:rPr lang="en-US">
                    <a:noFill/>
                  </a:rPr>
                  <a:t> </a:t>
                </a:r>
              </a:p>
            </p:txBody>
          </p:sp>
        </mc:Fallback>
      </mc:AlternateContent>
    </p:spTree>
    <p:extLst>
      <p:ext uri="{BB962C8B-B14F-4D97-AF65-F5344CB8AC3E}">
        <p14:creationId xmlns:p14="http://schemas.microsoft.com/office/powerpoint/2010/main" val="26524316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Lift of an Association Rule</a:t>
            </a:r>
          </a:p>
        </p:txBody>
      </p:sp>
      <p:graphicFrame>
        <p:nvGraphicFramePr>
          <p:cNvPr id="5" name="Content Placeholder 4">
            <a:extLst>
              <a:ext uri="{FF2B5EF4-FFF2-40B4-BE49-F238E27FC236}">
                <a16:creationId xmlns:a16="http://schemas.microsoft.com/office/drawing/2014/main" id="{A09BCE38-670A-82AE-8326-B0B7330AE71B}"/>
              </a:ext>
            </a:extLst>
          </p:cNvPr>
          <p:cNvGraphicFramePr>
            <a:graphicFrameLocks noGrp="1"/>
          </p:cNvGraphicFramePr>
          <p:nvPr>
            <p:ph idx="1"/>
            <p:extLst>
              <p:ext uri="{D42A27DB-BD31-4B8C-83A1-F6EECF244321}">
                <p14:modId xmlns:p14="http://schemas.microsoft.com/office/powerpoint/2010/main" val="1164966486"/>
              </p:ext>
            </p:extLst>
          </p:nvPr>
        </p:nvGraphicFramePr>
        <p:xfrm>
          <a:off x="1257300" y="2738438"/>
          <a:ext cx="15773400" cy="65270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allout: Down Arrow 8">
            <a:extLst>
              <a:ext uri="{FF2B5EF4-FFF2-40B4-BE49-F238E27FC236}">
                <a16:creationId xmlns:a16="http://schemas.microsoft.com/office/drawing/2014/main" id="{876A3567-7D0A-6C37-EE9F-AFAA0BFC0DE6}"/>
              </a:ext>
            </a:extLst>
          </p:cNvPr>
          <p:cNvSpPr/>
          <p:nvPr/>
        </p:nvSpPr>
        <p:spPr>
          <a:xfrm>
            <a:off x="5715000" y="1837961"/>
            <a:ext cx="6858000" cy="3595532"/>
          </a:xfrm>
          <a:prstGeom prst="downArrowCallou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Calibri" panose="020F0502020204030204" pitchFamily="34" charset="0"/>
                <a:ea typeface="Calibri" panose="020F0502020204030204" pitchFamily="34" charset="0"/>
                <a:cs typeface="Calibri" panose="020F0502020204030204" pitchFamily="34" charset="0"/>
              </a:rPr>
              <a:t>Lift = 1: The association rule is </a:t>
            </a:r>
            <a:r>
              <a:rPr lang="en-US" sz="3200" b="1" dirty="0">
                <a:solidFill>
                  <a:schemeClr val="tx1"/>
                </a:solidFill>
                <a:latin typeface="Calibri" panose="020F0502020204030204" pitchFamily="34" charset="0"/>
                <a:ea typeface="Calibri" panose="020F0502020204030204" pitchFamily="34" charset="0"/>
                <a:cs typeface="Calibri" panose="020F0502020204030204" pitchFamily="34" charset="0"/>
              </a:rPr>
              <a:t>not credible.</a:t>
            </a:r>
            <a:r>
              <a:rPr lang="en-US" sz="3200" dirty="0">
                <a:solidFill>
                  <a:schemeClr val="tx1"/>
                </a:solidFill>
                <a:latin typeface="Calibri" panose="020F0502020204030204" pitchFamily="34" charset="0"/>
                <a:ea typeface="Calibri" panose="020F0502020204030204" pitchFamily="34" charset="0"/>
                <a:cs typeface="Calibri" panose="020F0502020204030204" pitchFamily="34" charset="0"/>
              </a:rPr>
              <a:t> The Consequent itemset will occur regardless of the occurrence of the Antecedent itemset.</a:t>
            </a:r>
            <a:r>
              <a:rPr lang="en-US" sz="3200" dirty="0">
                <a:latin typeface="Calibri" panose="020F0502020204030204" pitchFamily="34" charset="0"/>
                <a:ea typeface="Calibri" panose="020F0502020204030204" pitchFamily="34" charset="0"/>
                <a:cs typeface="Calibri" panose="020F0502020204030204" pitchFamily="34" charset="0"/>
              </a:rPr>
              <a:t>.</a:t>
            </a:r>
            <a:endParaRPr lang="en-US" sz="3200" i="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776951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An Upper Bound On Lift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chor="ctr">
                <a:noAutofit/>
              </a:bodyPr>
              <a:lstStyle/>
              <a:p>
                <a:pPr>
                  <a:lnSpc>
                    <a:spcPct val="135000"/>
                  </a:lnSpc>
                  <a:spcBef>
                    <a:spcPts val="900"/>
                  </a:spcBef>
                </a:pPr>
                <a:r>
                  <a:rPr lang="en-US" sz="3800" dirty="0"/>
                  <a:t>To raise the ratio </a:t>
                </a:r>
                <a14:m>
                  <m:oMath xmlns:m="http://schemas.openxmlformats.org/officeDocument/2006/math">
                    <m:f>
                      <m:fPr>
                        <m:type m:val="lin"/>
                        <m:ctrlPr>
                          <a:rPr lang="en-US" sz="3800" i="1">
                            <a:latin typeface="Cambria Math" panose="02040503050406030204" pitchFamily="18" charset="0"/>
                          </a:rPr>
                        </m:ctrlPr>
                      </m:fPr>
                      <m:num>
                        <m:r>
                          <a:rPr lang="en-US" sz="3800" i="1">
                            <a:latin typeface="Cambria Math" panose="02040503050406030204" pitchFamily="18" charset="0"/>
                          </a:rPr>
                          <m:t>𝐴</m:t>
                        </m:r>
                      </m:num>
                      <m:den>
                        <m:r>
                          <a:rPr lang="en-US" sz="3800" i="1">
                            <a:latin typeface="Cambria Math" panose="02040503050406030204" pitchFamily="18" charset="0"/>
                          </a:rPr>
                          <m:t>𝐵</m:t>
                        </m:r>
                      </m:den>
                    </m:f>
                  </m:oMath>
                </a14:m>
                <a:r>
                  <a:rPr lang="en-US" sz="3800" dirty="0"/>
                  <a:t>, we can increase </a:t>
                </a:r>
                <a14:m>
                  <m:oMath xmlns:m="http://schemas.openxmlformats.org/officeDocument/2006/math">
                    <m:r>
                      <a:rPr lang="en-US" sz="3800" i="1" dirty="0">
                        <a:latin typeface="Cambria Math" panose="02040503050406030204" pitchFamily="18" charset="0"/>
                      </a:rPr>
                      <m:t>𝐴</m:t>
                    </m:r>
                  </m:oMath>
                </a14:m>
                <a:r>
                  <a:rPr lang="en-US" sz="3800" dirty="0"/>
                  <a:t> and decrease </a:t>
                </a:r>
                <a14:m>
                  <m:oMath xmlns:m="http://schemas.openxmlformats.org/officeDocument/2006/math">
                    <m:r>
                      <a:rPr lang="en-US" sz="3800" i="1" dirty="0">
                        <a:latin typeface="Cambria Math" panose="02040503050406030204" pitchFamily="18" charset="0"/>
                      </a:rPr>
                      <m:t>𝐵</m:t>
                    </m:r>
                  </m:oMath>
                </a14:m>
                <a:r>
                  <a:rPr lang="en-US" sz="3800" dirty="0"/>
                  <a:t>.</a:t>
                </a:r>
              </a:p>
              <a:p>
                <a:pPr>
                  <a:lnSpc>
                    <a:spcPct val="135000"/>
                  </a:lnSpc>
                  <a:spcBef>
                    <a:spcPts val="900"/>
                  </a:spcBef>
                </a:pPr>
                <a:r>
                  <a:rPr lang="en-US" sz="3800" dirty="0"/>
                  <a:t>Therefore, we can achieve the theoretical highest </a:t>
                </a:r>
                <a14:m>
                  <m:oMath xmlns:m="http://schemas.openxmlformats.org/officeDocument/2006/math">
                    <m:r>
                      <m:rPr>
                        <m:sty m:val="p"/>
                      </m:rPr>
                      <a:rPr lang="en-US" sz="3800">
                        <a:latin typeface="Cambria Math" panose="02040503050406030204" pitchFamily="18" charset="0"/>
                      </a:rPr>
                      <m:t>Lift</m:t>
                    </m:r>
                    <m:d>
                      <m:dPr>
                        <m:ctrlPr>
                          <a:rPr lang="en-US" sz="3800" i="1">
                            <a:latin typeface="Cambria Math" panose="02040503050406030204" pitchFamily="18" charset="0"/>
                          </a:rPr>
                        </m:ctrlPr>
                      </m:dPr>
                      <m:e>
                        <m:r>
                          <a:rPr lang="en-US" sz="3800" i="1">
                            <a:latin typeface="Cambria Math" panose="02040503050406030204" pitchFamily="18" charset="0"/>
                          </a:rPr>
                          <m:t>𝑌</m:t>
                        </m:r>
                        <m:r>
                          <a:rPr lang="en-US" sz="3800" i="1">
                            <a:latin typeface="Cambria Math" panose="02040503050406030204" pitchFamily="18" charset="0"/>
                          </a:rPr>
                          <m:t>|</m:t>
                        </m:r>
                        <m:r>
                          <a:rPr lang="en-US" sz="3800" i="1">
                            <a:latin typeface="Cambria Math" panose="02040503050406030204" pitchFamily="18" charset="0"/>
                          </a:rPr>
                          <m:t>𝑋</m:t>
                        </m:r>
                      </m:e>
                    </m:d>
                  </m:oMath>
                </a14:m>
                <a:r>
                  <a:rPr lang="en-US" sz="3800" dirty="0"/>
                  <a:t> by maximizing </a:t>
                </a:r>
                <a14:m>
                  <m:oMath xmlns:m="http://schemas.openxmlformats.org/officeDocument/2006/math">
                    <m:r>
                      <m:rPr>
                        <m:sty m:val="p"/>
                      </m:rPr>
                      <a:rPr lang="en-US" sz="3800">
                        <a:latin typeface="Cambria Math" panose="02040503050406030204" pitchFamily="18" charset="0"/>
                      </a:rPr>
                      <m:t>Confidence</m:t>
                    </m:r>
                    <m:d>
                      <m:dPr>
                        <m:ctrlPr>
                          <a:rPr lang="en-US" sz="3800" i="1">
                            <a:latin typeface="Cambria Math" panose="02040503050406030204" pitchFamily="18" charset="0"/>
                          </a:rPr>
                        </m:ctrlPr>
                      </m:dPr>
                      <m:e>
                        <m:r>
                          <a:rPr lang="en-US" sz="3800" i="1">
                            <a:latin typeface="Cambria Math" panose="02040503050406030204" pitchFamily="18" charset="0"/>
                            <a:cs typeface="Times New Roman" panose="02020603050405020304" pitchFamily="18" charset="0"/>
                          </a:rPr>
                          <m:t>𝑋</m:t>
                        </m:r>
                        <m:r>
                          <a:rPr lang="en-US" sz="3800" i="1">
                            <a:latin typeface="Cambria Math" panose="02040503050406030204" pitchFamily="18" charset="0"/>
                            <a:cs typeface="Times New Roman" panose="02020603050405020304" pitchFamily="18" charset="0"/>
                          </a:rPr>
                          <m:t> → </m:t>
                        </m:r>
                        <m:r>
                          <a:rPr lang="en-US" sz="3800" i="1">
                            <a:latin typeface="Cambria Math" panose="02040503050406030204" pitchFamily="18" charset="0"/>
                            <a:ea typeface="Cambria Math" panose="02040503050406030204" pitchFamily="18" charset="0"/>
                            <a:cs typeface="Times New Roman" panose="02020603050405020304" pitchFamily="18" charset="0"/>
                          </a:rPr>
                          <m:t>𝑌</m:t>
                        </m:r>
                      </m:e>
                    </m:d>
                  </m:oMath>
                </a14:m>
                <a:r>
                  <a:rPr lang="en-US" sz="3800" dirty="0"/>
                  <a:t> to 1 while minimizing </a:t>
                </a:r>
                <a14:m>
                  <m:oMath xmlns:m="http://schemas.openxmlformats.org/officeDocument/2006/math">
                    <m:r>
                      <m:rPr>
                        <m:sty m:val="p"/>
                      </m:rPr>
                      <a:rPr lang="en-US" sz="3800">
                        <a:latin typeface="Cambria Math" panose="02040503050406030204" pitchFamily="18" charset="0"/>
                      </a:rPr>
                      <m:t>Support</m:t>
                    </m:r>
                    <m:d>
                      <m:dPr>
                        <m:ctrlPr>
                          <a:rPr lang="en-US" sz="3800" i="1">
                            <a:latin typeface="Cambria Math" panose="02040503050406030204" pitchFamily="18" charset="0"/>
                          </a:rPr>
                        </m:ctrlPr>
                      </m:dPr>
                      <m:e>
                        <m:r>
                          <a:rPr lang="en-US" sz="3800" i="1">
                            <a:latin typeface="Cambria Math" panose="02040503050406030204" pitchFamily="18" charset="0"/>
                          </a:rPr>
                          <m:t>𝑌</m:t>
                        </m:r>
                      </m:e>
                    </m:d>
                  </m:oMath>
                </a14:m>
                <a:r>
                  <a:rPr lang="en-US" sz="3800" dirty="0"/>
                  <a:t> to </a:t>
                </a:r>
                <a14:m>
                  <m:oMath xmlns:m="http://schemas.openxmlformats.org/officeDocument/2006/math">
                    <m:f>
                      <m:fPr>
                        <m:type m:val="lin"/>
                        <m:ctrlPr>
                          <a:rPr lang="en-US" sz="3800" i="1">
                            <a:latin typeface="Cambria Math" panose="02040503050406030204" pitchFamily="18" charset="0"/>
                          </a:rPr>
                        </m:ctrlPr>
                      </m:fPr>
                      <m:num>
                        <m:r>
                          <a:rPr lang="en-US" sz="3800" i="1">
                            <a:latin typeface="Cambria Math" panose="02040503050406030204" pitchFamily="18" charset="0"/>
                          </a:rPr>
                          <m:t>1</m:t>
                        </m:r>
                      </m:num>
                      <m:den>
                        <m:r>
                          <a:rPr lang="en-US" sz="3800" i="1">
                            <a:latin typeface="Cambria Math" panose="02040503050406030204" pitchFamily="18" charset="0"/>
                          </a:rPr>
                          <m:t>𝑁</m:t>
                        </m:r>
                      </m:den>
                    </m:f>
                  </m:oMath>
                </a14:m>
                <a:r>
                  <a:rPr lang="en-US" sz="3800" dirty="0"/>
                  <a:t>.</a:t>
                </a:r>
              </a:p>
              <a:p>
                <a:pPr>
                  <a:lnSpc>
                    <a:spcPct val="135000"/>
                  </a:lnSpc>
                  <a:spcBef>
                    <a:spcPts val="900"/>
                  </a:spcBef>
                </a:pPr>
                <a:r>
                  <a:rPr lang="en-US" sz="3800" dirty="0"/>
                  <a:t>This implies the theoretical highest Lift value is </a:t>
                </a:r>
                <a14:m>
                  <m:oMath xmlns:m="http://schemas.openxmlformats.org/officeDocument/2006/math">
                    <m:f>
                      <m:fPr>
                        <m:type m:val="lin"/>
                        <m:ctrlPr>
                          <a:rPr lang="en-US" sz="3800" i="1">
                            <a:latin typeface="Cambria Math" panose="02040503050406030204" pitchFamily="18" charset="0"/>
                          </a:rPr>
                        </m:ctrlPr>
                      </m:fPr>
                      <m:num>
                        <m:r>
                          <a:rPr lang="en-US" sz="3800" i="1">
                            <a:latin typeface="Cambria Math" panose="02040503050406030204" pitchFamily="18" charset="0"/>
                          </a:rPr>
                          <m:t>1</m:t>
                        </m:r>
                      </m:num>
                      <m:den>
                        <m:d>
                          <m:dPr>
                            <m:ctrlPr>
                              <a:rPr lang="en-US" sz="3800" i="1">
                                <a:latin typeface="Cambria Math" panose="02040503050406030204" pitchFamily="18" charset="0"/>
                              </a:rPr>
                            </m:ctrlPr>
                          </m:dPr>
                          <m:e>
                            <m:f>
                              <m:fPr>
                                <m:type m:val="lin"/>
                                <m:ctrlPr>
                                  <a:rPr lang="en-US" sz="3800" i="1">
                                    <a:latin typeface="Cambria Math" panose="02040503050406030204" pitchFamily="18" charset="0"/>
                                  </a:rPr>
                                </m:ctrlPr>
                              </m:fPr>
                              <m:num>
                                <m:r>
                                  <a:rPr lang="en-US" sz="3800" i="1">
                                    <a:latin typeface="Cambria Math" panose="02040503050406030204" pitchFamily="18" charset="0"/>
                                  </a:rPr>
                                  <m:t>1</m:t>
                                </m:r>
                              </m:num>
                              <m:den>
                                <m:r>
                                  <a:rPr lang="en-US" sz="3800" i="1">
                                    <a:latin typeface="Cambria Math" panose="02040503050406030204" pitchFamily="18" charset="0"/>
                                  </a:rPr>
                                  <m:t>𝑁</m:t>
                                </m:r>
                              </m:den>
                            </m:f>
                          </m:e>
                        </m:d>
                      </m:den>
                    </m:f>
                    <m:r>
                      <a:rPr lang="en-US" sz="3800" i="1">
                        <a:latin typeface="Cambria Math" panose="02040503050406030204" pitchFamily="18" charset="0"/>
                      </a:rPr>
                      <m:t>=</m:t>
                    </m:r>
                    <m:r>
                      <a:rPr lang="en-US" sz="3800" i="1">
                        <a:latin typeface="Cambria Math" panose="02040503050406030204" pitchFamily="18" charset="0"/>
                      </a:rPr>
                      <m:t>𝑁</m:t>
                    </m:r>
                  </m:oMath>
                </a14:m>
                <a:r>
                  <a:rPr lang="en-US" sz="3800" dirty="0"/>
                  <a:t>.</a:t>
                </a:r>
              </a:p>
              <a:p>
                <a:pPr>
                  <a:lnSpc>
                    <a:spcPct val="135000"/>
                  </a:lnSpc>
                  <a:spcBef>
                    <a:spcPts val="900"/>
                  </a:spcBef>
                </a:pPr>
                <a:r>
                  <a:rPr lang="en-US" sz="3800" dirty="0"/>
                  <a:t>In practice, our Lift value seldom even comes close to </a:t>
                </a:r>
                <a14:m>
                  <m:oMath xmlns:m="http://schemas.openxmlformats.org/officeDocument/2006/math">
                    <m:r>
                      <a:rPr lang="en-US" sz="3800" i="1" dirty="0">
                        <a:latin typeface="Cambria Math" panose="02040503050406030204" pitchFamily="18" charset="0"/>
                      </a:rPr>
                      <m:t>𝑁</m:t>
                    </m:r>
                  </m:oMath>
                </a14:m>
                <a:r>
                  <a:rPr lang="en-US" sz="38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23"/>
                </a:stretch>
              </a:blipFill>
            </p:spPr>
            <p:txBody>
              <a:bodyPr/>
              <a:lstStyle/>
              <a:p>
                <a:r>
                  <a:rPr lang="en-US">
                    <a:noFill/>
                  </a:rPr>
                  <a:t> </a:t>
                </a:r>
              </a:p>
            </p:txBody>
          </p:sp>
        </mc:Fallback>
      </mc:AlternateContent>
    </p:spTree>
    <p:extLst>
      <p:ext uri="{BB962C8B-B14F-4D97-AF65-F5344CB8AC3E}">
        <p14:creationId xmlns:p14="http://schemas.microsoft.com/office/powerpoint/2010/main" val="28925357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Leverage of an Association Rule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chor="ctr">
                <a:normAutofit/>
              </a:bodyPr>
              <a:lstStyle/>
              <a:p>
                <a:pPr>
                  <a:lnSpc>
                    <a:spcPct val="135000"/>
                  </a:lnSpc>
                  <a:spcBef>
                    <a:spcPts val="900"/>
                  </a:spcBef>
                </a:pPr>
                <a:r>
                  <a:rPr lang="en-US" sz="3800" b="1" dirty="0"/>
                  <a:t>Leverage</a:t>
                </a:r>
                <a:r>
                  <a:rPr lang="en-US" sz="3800" dirty="0"/>
                  <a:t> measures the effectiveness of bundling the Antecedent and the Consequent items.</a:t>
                </a:r>
                <a:br>
                  <a:rPr lang="en-US" sz="3800" dirty="0"/>
                </a:br>
                <a:endParaRPr lang="en-US" sz="3800" dirty="0"/>
              </a:p>
              <a:p>
                <a:pPr marL="0" indent="0" algn="ctr">
                  <a:lnSpc>
                    <a:spcPct val="135000"/>
                  </a:lnSpc>
                  <a:spcBef>
                    <a:spcPts val="900"/>
                  </a:spcBef>
                  <a:buNone/>
                </a:pPr>
                <a14:m>
                  <m:oMathPara xmlns:m="http://schemas.openxmlformats.org/officeDocument/2006/math">
                    <m:oMathParaPr>
                      <m:jc m:val="centerGroup"/>
                    </m:oMathParaPr>
                    <m:oMath xmlns:m="http://schemas.openxmlformats.org/officeDocument/2006/math">
                      <m:r>
                        <m:rPr>
                          <m:sty m:val="p"/>
                        </m:rPr>
                        <a:rPr lang="en-US" sz="3800">
                          <a:latin typeface="Cambria Math" panose="02040503050406030204" pitchFamily="18" charset="0"/>
                        </a:rPr>
                        <m:t>Leverage</m:t>
                      </m:r>
                      <m:d>
                        <m:dPr>
                          <m:ctrlPr>
                            <a:rPr lang="en-US" sz="3800" i="1">
                              <a:latin typeface="Cambria Math" panose="02040503050406030204" pitchFamily="18" charset="0"/>
                            </a:rPr>
                          </m:ctrlPr>
                        </m:dPr>
                        <m:e>
                          <m:r>
                            <a:rPr lang="en-US" sz="3800" i="1">
                              <a:latin typeface="Cambria Math" panose="02040503050406030204" pitchFamily="18" charset="0"/>
                            </a:rPr>
                            <m:t>𝑌</m:t>
                          </m:r>
                          <m:r>
                            <a:rPr lang="en-US" sz="3800" i="1">
                              <a:latin typeface="Cambria Math" panose="02040503050406030204" pitchFamily="18" charset="0"/>
                            </a:rPr>
                            <m:t>|</m:t>
                          </m:r>
                          <m:r>
                            <a:rPr lang="en-US" sz="3800" i="1">
                              <a:latin typeface="Cambria Math" panose="02040503050406030204" pitchFamily="18" charset="0"/>
                            </a:rPr>
                            <m:t>𝑋</m:t>
                          </m:r>
                        </m:e>
                      </m:d>
                      <m:r>
                        <a:rPr lang="en-US" sz="3800" i="1">
                          <a:latin typeface="Cambria Math" panose="02040503050406030204" pitchFamily="18" charset="0"/>
                        </a:rPr>
                        <m:t>=</m:t>
                      </m:r>
                      <m:r>
                        <m:rPr>
                          <m:sty m:val="p"/>
                        </m:rPr>
                        <a:rPr lang="en-US" sz="3800">
                          <a:latin typeface="Cambria Math" panose="02040503050406030204" pitchFamily="18" charset="0"/>
                        </a:rPr>
                        <m:t>Support</m:t>
                      </m:r>
                      <m:d>
                        <m:dPr>
                          <m:ctrlPr>
                            <a:rPr lang="en-US" sz="3800" i="1">
                              <a:latin typeface="Cambria Math" panose="02040503050406030204" pitchFamily="18" charset="0"/>
                            </a:rPr>
                          </m:ctrlPr>
                        </m:dPr>
                        <m:e>
                          <m:r>
                            <a:rPr lang="en-US" sz="3800" i="1">
                              <a:latin typeface="Cambria Math" panose="02040503050406030204" pitchFamily="18" charset="0"/>
                            </a:rPr>
                            <m:t>𝑋</m:t>
                          </m:r>
                          <m:r>
                            <a:rPr lang="en-US" sz="3800" i="1">
                              <a:latin typeface="Cambria Math" panose="02040503050406030204" pitchFamily="18" charset="0"/>
                            </a:rPr>
                            <m:t> → </m:t>
                          </m:r>
                          <m:r>
                            <a:rPr lang="en-US" sz="3800" i="1">
                              <a:latin typeface="Cambria Math" panose="02040503050406030204" pitchFamily="18" charset="0"/>
                            </a:rPr>
                            <m:t>𝑌</m:t>
                          </m:r>
                        </m:e>
                      </m:d>
                      <m:r>
                        <a:rPr lang="en-US" sz="3800" i="1">
                          <a:latin typeface="Cambria Math" panose="02040503050406030204" pitchFamily="18" charset="0"/>
                        </a:rPr>
                        <m:t>−</m:t>
                      </m:r>
                      <m:r>
                        <m:rPr>
                          <m:sty m:val="p"/>
                        </m:rPr>
                        <a:rPr lang="en-US" sz="3800">
                          <a:latin typeface="Cambria Math" panose="02040503050406030204" pitchFamily="18" charset="0"/>
                        </a:rPr>
                        <m:t>Support</m:t>
                      </m:r>
                      <m:d>
                        <m:dPr>
                          <m:ctrlPr>
                            <a:rPr lang="en-US" sz="3800" i="1">
                              <a:latin typeface="Cambria Math" panose="02040503050406030204" pitchFamily="18" charset="0"/>
                            </a:rPr>
                          </m:ctrlPr>
                        </m:dPr>
                        <m:e>
                          <m:r>
                            <a:rPr lang="en-US" sz="3800" i="1">
                              <a:latin typeface="Cambria Math" panose="02040503050406030204" pitchFamily="18" charset="0"/>
                            </a:rPr>
                            <m:t>𝑋</m:t>
                          </m:r>
                        </m:e>
                      </m:d>
                      <m:r>
                        <a:rPr lang="en-US" sz="3800" i="1">
                          <a:latin typeface="Cambria Math" panose="02040503050406030204" pitchFamily="18" charset="0"/>
                          <a:ea typeface="Cambria Math" panose="02040503050406030204" pitchFamily="18" charset="0"/>
                        </a:rPr>
                        <m:t>×</m:t>
                      </m:r>
                      <m:r>
                        <m:rPr>
                          <m:sty m:val="p"/>
                        </m:rPr>
                        <a:rPr lang="en-US" sz="3800">
                          <a:latin typeface="Cambria Math" panose="02040503050406030204" pitchFamily="18" charset="0"/>
                        </a:rPr>
                        <m:t>Support</m:t>
                      </m:r>
                      <m:d>
                        <m:dPr>
                          <m:ctrlPr>
                            <a:rPr lang="en-US" sz="3800" i="1">
                              <a:latin typeface="Cambria Math" panose="02040503050406030204" pitchFamily="18" charset="0"/>
                            </a:rPr>
                          </m:ctrlPr>
                        </m:dPr>
                        <m:e>
                          <m:r>
                            <a:rPr lang="en-US" sz="3800" i="1">
                              <a:latin typeface="Cambria Math" panose="02040503050406030204" pitchFamily="18" charset="0"/>
                            </a:rPr>
                            <m:t>𝑌</m:t>
                          </m:r>
                        </m:e>
                      </m:d>
                    </m:oMath>
                  </m:oMathPara>
                </a14:m>
                <a:br>
                  <a:rPr lang="en-US" sz="3800" dirty="0"/>
                </a:br>
                <a14:m>
                  <m:oMath xmlns:m="http://schemas.openxmlformats.org/officeDocument/2006/math">
                    <m:r>
                      <a:rPr lang="en-US" sz="3800" i="1">
                        <a:latin typeface="Cambria Math" panose="02040503050406030204" pitchFamily="18" charset="0"/>
                      </a:rPr>
                      <m:t>=</m:t>
                    </m:r>
                    <m:d>
                      <m:dPr>
                        <m:ctrlPr>
                          <a:rPr lang="en-US" sz="3800" i="1">
                            <a:latin typeface="Cambria Math" panose="02040503050406030204" pitchFamily="18" charset="0"/>
                          </a:rPr>
                        </m:ctrlPr>
                      </m:dPr>
                      <m:e>
                        <m:r>
                          <m:rPr>
                            <m:sty m:val="p"/>
                          </m:rPr>
                          <a:rPr lang="en-US" sz="3800">
                            <a:latin typeface="Cambria Math" panose="02040503050406030204" pitchFamily="18" charset="0"/>
                          </a:rPr>
                          <m:t>Lift</m:t>
                        </m:r>
                        <m:d>
                          <m:dPr>
                            <m:ctrlPr>
                              <a:rPr lang="en-US" sz="3800" i="1">
                                <a:latin typeface="Cambria Math" panose="02040503050406030204" pitchFamily="18" charset="0"/>
                              </a:rPr>
                            </m:ctrlPr>
                          </m:dPr>
                          <m:e>
                            <m:r>
                              <a:rPr lang="en-US" sz="3800" i="1">
                                <a:latin typeface="Cambria Math" panose="02040503050406030204" pitchFamily="18" charset="0"/>
                              </a:rPr>
                              <m:t>𝑌</m:t>
                            </m:r>
                            <m:r>
                              <a:rPr lang="en-US" sz="3800" i="1">
                                <a:latin typeface="Cambria Math" panose="02040503050406030204" pitchFamily="18" charset="0"/>
                              </a:rPr>
                              <m:t>|</m:t>
                            </m:r>
                            <m:r>
                              <a:rPr lang="en-US" sz="3800" i="1">
                                <a:latin typeface="Cambria Math" panose="02040503050406030204" pitchFamily="18" charset="0"/>
                              </a:rPr>
                              <m:t>𝑋</m:t>
                            </m:r>
                          </m:e>
                        </m:d>
                        <m:r>
                          <a:rPr lang="en-US" sz="3800" i="1">
                            <a:latin typeface="Cambria Math" panose="02040503050406030204" pitchFamily="18" charset="0"/>
                          </a:rPr>
                          <m:t>−1</m:t>
                        </m:r>
                      </m:e>
                    </m:d>
                    <m:r>
                      <a:rPr lang="en-US" sz="3800" i="1">
                        <a:latin typeface="Cambria Math" panose="02040503050406030204" pitchFamily="18" charset="0"/>
                        <a:ea typeface="Cambria Math" panose="02040503050406030204" pitchFamily="18" charset="0"/>
                      </a:rPr>
                      <m:t>×</m:t>
                    </m:r>
                    <m:r>
                      <m:rPr>
                        <m:sty m:val="p"/>
                      </m:rPr>
                      <a:rPr lang="en-US" sz="3800">
                        <a:latin typeface="Cambria Math" panose="02040503050406030204" pitchFamily="18" charset="0"/>
                      </a:rPr>
                      <m:t>Support</m:t>
                    </m:r>
                    <m:r>
                      <a:rPr lang="en-US" sz="3800">
                        <a:latin typeface="Cambria Math" panose="02040503050406030204" pitchFamily="18" charset="0"/>
                      </a:rPr>
                      <m:t>(</m:t>
                    </m:r>
                    <m:r>
                      <m:rPr>
                        <m:sty m:val="p"/>
                      </m:rPr>
                      <a:rPr lang="en-US" sz="3800">
                        <a:latin typeface="Cambria Math" panose="02040503050406030204" pitchFamily="18" charset="0"/>
                      </a:rPr>
                      <m:t>X</m:t>
                    </m:r>
                    <m:r>
                      <a:rPr lang="en-US" sz="3800">
                        <a:latin typeface="Cambria Math" panose="02040503050406030204" pitchFamily="18" charset="0"/>
                      </a:rPr>
                      <m:t>)×</m:t>
                    </m:r>
                    <m:r>
                      <m:rPr>
                        <m:sty m:val="p"/>
                      </m:rPr>
                      <a:rPr lang="en-US" sz="3800">
                        <a:latin typeface="Cambria Math" panose="02040503050406030204" pitchFamily="18" charset="0"/>
                      </a:rPr>
                      <m:t>Support</m:t>
                    </m:r>
                    <m:r>
                      <a:rPr lang="en-US" sz="3800">
                        <a:latin typeface="Cambria Math" panose="02040503050406030204" pitchFamily="18" charset="0"/>
                      </a:rPr>
                      <m:t>(</m:t>
                    </m:r>
                    <m:r>
                      <m:rPr>
                        <m:sty m:val="p"/>
                      </m:rPr>
                      <a:rPr lang="en-US" sz="3800">
                        <a:latin typeface="Cambria Math" panose="02040503050406030204" pitchFamily="18" charset="0"/>
                      </a:rPr>
                      <m:t>Y</m:t>
                    </m:r>
                    <m:r>
                      <a:rPr lang="en-US" sz="3800">
                        <a:latin typeface="Cambria Math" panose="02040503050406030204" pitchFamily="18" charset="0"/>
                      </a:rPr>
                      <m:t>)</m:t>
                    </m:r>
                  </m:oMath>
                </a14:m>
                <a:r>
                  <a:rPr lang="en-US" sz="3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23"/>
                </a:stretch>
              </a:blipFill>
            </p:spPr>
            <p:txBody>
              <a:bodyPr/>
              <a:lstStyle/>
              <a:p>
                <a:r>
                  <a:rPr lang="en-US">
                    <a:noFill/>
                  </a:rPr>
                  <a:t> </a:t>
                </a:r>
              </a:p>
            </p:txBody>
          </p:sp>
        </mc:Fallback>
      </mc:AlternateContent>
    </p:spTree>
    <p:extLst>
      <p:ext uri="{BB962C8B-B14F-4D97-AF65-F5344CB8AC3E}">
        <p14:creationId xmlns:p14="http://schemas.microsoft.com/office/powerpoint/2010/main" val="18944063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F33CE27-7CDF-6C4D-736F-BD49DA842DD4}"/>
              </a:ext>
            </a:extLst>
          </p:cNvPr>
          <p:cNvSpPr/>
          <p:nvPr/>
        </p:nvSpPr>
        <p:spPr>
          <a:xfrm>
            <a:off x="1828800" y="1485900"/>
            <a:ext cx="14630400" cy="7315200"/>
          </a:xfrm>
          <a:prstGeom prst="ellipse">
            <a:avLst/>
          </a:prstGeom>
          <a:noFill/>
          <a:ln w="76200"/>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5000"/>
              </a:lnSpc>
              <a:spcBef>
                <a:spcPts val="0"/>
              </a:spcBef>
              <a:spcAft>
                <a:spcPts val="600"/>
              </a:spcAft>
            </a:pPr>
            <a:r>
              <a:rPr lang="en-US" altLang="en-US" sz="7200" b="1" dirty="0">
                <a:solidFill>
                  <a:schemeClr val="tx1"/>
                </a:solidFill>
              </a:rPr>
              <a:t>Lesson 1:</a:t>
            </a:r>
            <a:br>
              <a:rPr lang="en-US" altLang="en-US" sz="7200" b="1" dirty="0">
                <a:solidFill>
                  <a:schemeClr val="tx1"/>
                </a:solidFill>
              </a:rPr>
            </a:br>
            <a:r>
              <a:rPr lang="en-US" altLang="en-US" sz="7200" b="1" dirty="0">
                <a:solidFill>
                  <a:schemeClr val="tx1"/>
                </a:solidFill>
              </a:rPr>
              <a:t>What is in Your Basket?</a:t>
            </a:r>
            <a:endParaRPr lang="en-US" sz="7200" b="1" dirty="0">
              <a:solidFill>
                <a:schemeClr val="tx1"/>
              </a:solidFill>
            </a:endParaRPr>
          </a:p>
        </p:txBody>
      </p:sp>
    </p:spTree>
    <p:extLst>
      <p:ext uri="{BB962C8B-B14F-4D97-AF65-F5344CB8AC3E}">
        <p14:creationId xmlns:p14="http://schemas.microsoft.com/office/powerpoint/2010/main" val="18655114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Leverage of an Association Rule</a:t>
            </a:r>
          </a:p>
        </p:txBody>
      </p:sp>
      <p:graphicFrame>
        <p:nvGraphicFramePr>
          <p:cNvPr id="5" name="Content Placeholder 4">
            <a:extLst>
              <a:ext uri="{FF2B5EF4-FFF2-40B4-BE49-F238E27FC236}">
                <a16:creationId xmlns:a16="http://schemas.microsoft.com/office/drawing/2014/main" id="{A09BCE38-670A-82AE-8326-B0B7330AE71B}"/>
              </a:ext>
            </a:extLst>
          </p:cNvPr>
          <p:cNvGraphicFramePr>
            <a:graphicFrameLocks noGrp="1"/>
          </p:cNvGraphicFramePr>
          <p:nvPr>
            <p:ph idx="1"/>
            <p:extLst>
              <p:ext uri="{D42A27DB-BD31-4B8C-83A1-F6EECF244321}">
                <p14:modId xmlns:p14="http://schemas.microsoft.com/office/powerpoint/2010/main" val="2164268291"/>
              </p:ext>
            </p:extLst>
          </p:nvPr>
        </p:nvGraphicFramePr>
        <p:xfrm>
          <a:off x="1257300" y="2738438"/>
          <a:ext cx="15773400" cy="65270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allout: Down Arrow 8">
            <a:extLst>
              <a:ext uri="{FF2B5EF4-FFF2-40B4-BE49-F238E27FC236}">
                <a16:creationId xmlns:a16="http://schemas.microsoft.com/office/drawing/2014/main" id="{876A3567-7D0A-6C37-EE9F-AFAA0BFC0DE6}"/>
              </a:ext>
            </a:extLst>
          </p:cNvPr>
          <p:cNvSpPr/>
          <p:nvPr/>
        </p:nvSpPr>
        <p:spPr>
          <a:xfrm>
            <a:off x="5715000" y="2245151"/>
            <a:ext cx="6858000" cy="2743200"/>
          </a:xfrm>
          <a:prstGeom prst="downArrowCallou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5000"/>
              </a:lnSpc>
            </a:pPr>
            <a:r>
              <a:rPr lang="en-US" sz="3200" dirty="0">
                <a:solidFill>
                  <a:schemeClr val="tx1"/>
                </a:solidFill>
                <a:latin typeface="Calibri" panose="020F0502020204030204" pitchFamily="34" charset="0"/>
                <a:ea typeface="Calibri" panose="020F0502020204030204" pitchFamily="34" charset="0"/>
                <a:cs typeface="Calibri" panose="020F0502020204030204" pitchFamily="34" charset="0"/>
              </a:rPr>
              <a:t>If Leverage is zero, bundling will not affect the sale of the Consequent item.</a:t>
            </a:r>
            <a:endParaRPr lang="en-US" sz="3200" i="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895666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Zhang’s Metrics of an Association Rule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chor="ctr">
                <a:noAutofit/>
              </a:bodyPr>
              <a:lstStyle/>
              <a:p>
                <a:pPr>
                  <a:lnSpc>
                    <a:spcPct val="135000"/>
                  </a:lnSpc>
                  <a:spcBef>
                    <a:spcPts val="900"/>
                  </a:spcBef>
                </a:pPr>
                <a:r>
                  <a:rPr lang="en-US" sz="3800" b="1" dirty="0"/>
                  <a:t>Zhang’s Metric</a:t>
                </a:r>
                <a:r>
                  <a:rPr lang="en-US" sz="3800" dirty="0"/>
                  <a:t> extends the lift and is mainly used to measure the dis-association between the Antecedent and the Consequent itemset.</a:t>
                </a:r>
              </a:p>
              <a:p>
                <a:pPr marL="0" indent="0" algn="ctr">
                  <a:lnSpc>
                    <a:spcPct val="135000"/>
                  </a:lnSpc>
                  <a:spcBef>
                    <a:spcPts val="900"/>
                  </a:spcBef>
                  <a:buNone/>
                </a:pPr>
                <a14:m>
                  <m:oMathPara xmlns:m="http://schemas.openxmlformats.org/officeDocument/2006/math">
                    <m:oMathParaPr>
                      <m:jc m:val="centerGroup"/>
                    </m:oMathParaPr>
                    <m:oMath xmlns:m="http://schemas.openxmlformats.org/officeDocument/2006/math">
                      <m:r>
                        <m:rPr>
                          <m:sty m:val="p"/>
                        </m:rPr>
                        <a:rPr lang="en-US" sz="3800">
                          <a:latin typeface="Cambria Math" panose="02040503050406030204" pitchFamily="18" charset="0"/>
                        </a:rPr>
                        <m:t>Zhang</m:t>
                      </m:r>
                      <m:d>
                        <m:dPr>
                          <m:ctrlPr>
                            <a:rPr lang="en-US" sz="3800" i="1">
                              <a:latin typeface="Cambria Math" panose="02040503050406030204" pitchFamily="18" charset="0"/>
                            </a:rPr>
                          </m:ctrlPr>
                        </m:dPr>
                        <m:e>
                          <m:r>
                            <a:rPr lang="en-US" sz="3800" i="1">
                              <a:latin typeface="Cambria Math" panose="02040503050406030204" pitchFamily="18" charset="0"/>
                            </a:rPr>
                            <m:t>𝑌</m:t>
                          </m:r>
                          <m:r>
                            <a:rPr lang="en-US" sz="3800" i="1">
                              <a:latin typeface="Cambria Math" panose="02040503050406030204" pitchFamily="18" charset="0"/>
                            </a:rPr>
                            <m:t>|</m:t>
                          </m:r>
                          <m:r>
                            <a:rPr lang="en-US" sz="3800" i="1">
                              <a:latin typeface="Cambria Math" panose="02040503050406030204" pitchFamily="18" charset="0"/>
                            </a:rPr>
                            <m:t>𝑋</m:t>
                          </m:r>
                        </m:e>
                      </m:d>
                      <m:r>
                        <a:rPr lang="en-US" sz="3800" i="1">
                          <a:latin typeface="Cambria Math" panose="02040503050406030204" pitchFamily="18" charset="0"/>
                        </a:rPr>
                        <m:t>=</m:t>
                      </m:r>
                      <m:f>
                        <m:fPr>
                          <m:ctrlPr>
                            <a:rPr lang="en-US" sz="3800" i="1">
                              <a:latin typeface="Cambria Math" panose="02040503050406030204" pitchFamily="18" charset="0"/>
                            </a:rPr>
                          </m:ctrlPr>
                        </m:fPr>
                        <m:num>
                          <m:d>
                            <m:dPr>
                              <m:ctrlPr>
                                <a:rPr lang="en-US" sz="3800" i="1">
                                  <a:latin typeface="Cambria Math" panose="02040503050406030204" pitchFamily="18" charset="0"/>
                                </a:rPr>
                              </m:ctrlPr>
                            </m:dPr>
                            <m:e>
                              <m:r>
                                <m:rPr>
                                  <m:sty m:val="p"/>
                                </m:rPr>
                                <a:rPr lang="en-US" sz="3800">
                                  <a:latin typeface="Cambria Math" panose="02040503050406030204" pitchFamily="18" charset="0"/>
                                </a:rPr>
                                <m:t>Support</m:t>
                              </m:r>
                              <m:d>
                                <m:dPr>
                                  <m:ctrlPr>
                                    <a:rPr lang="en-US" sz="3800" i="1">
                                      <a:latin typeface="Cambria Math" panose="02040503050406030204" pitchFamily="18" charset="0"/>
                                    </a:rPr>
                                  </m:ctrlPr>
                                </m:dPr>
                                <m:e>
                                  <m:r>
                                    <a:rPr lang="en-US" sz="3800" i="1">
                                      <a:latin typeface="Cambria Math" panose="02040503050406030204" pitchFamily="18" charset="0"/>
                                      <a:cs typeface="Times New Roman" panose="02020603050405020304" pitchFamily="18" charset="0"/>
                                    </a:rPr>
                                    <m:t>𝑋</m:t>
                                  </m:r>
                                  <m:r>
                                    <a:rPr lang="en-US" sz="3800" i="1">
                                      <a:latin typeface="Cambria Math" panose="02040503050406030204" pitchFamily="18" charset="0"/>
                                      <a:cs typeface="Times New Roman" panose="02020603050405020304" pitchFamily="18" charset="0"/>
                                    </a:rPr>
                                    <m:t> </m:t>
                                  </m:r>
                                  <m:r>
                                    <a:rPr lang="en-US" sz="3800">
                                      <a:latin typeface="Cambria Math" panose="02040503050406030204" pitchFamily="18" charset="0"/>
                                      <a:ea typeface="Cambria Math" panose="02040503050406030204" pitchFamily="18" charset="0"/>
                                      <a:cs typeface="Times New Roman" panose="02020603050405020304" pitchFamily="18" charset="0"/>
                                    </a:rPr>
                                    <m:t>→</m:t>
                                  </m:r>
                                  <m:r>
                                    <a:rPr lang="en-US" sz="3800" i="1">
                                      <a:latin typeface="Cambria Math" panose="02040503050406030204" pitchFamily="18" charset="0"/>
                                      <a:ea typeface="Cambria Math" panose="02040503050406030204" pitchFamily="18" charset="0"/>
                                      <a:cs typeface="Times New Roman" panose="02020603050405020304" pitchFamily="18" charset="0"/>
                                    </a:rPr>
                                    <m:t> </m:t>
                                  </m:r>
                                  <m:r>
                                    <a:rPr lang="en-US" sz="3800" i="1">
                                      <a:latin typeface="Cambria Math" panose="02040503050406030204" pitchFamily="18" charset="0"/>
                                      <a:ea typeface="Cambria Math" panose="02040503050406030204" pitchFamily="18" charset="0"/>
                                      <a:cs typeface="Times New Roman" panose="02020603050405020304" pitchFamily="18" charset="0"/>
                                    </a:rPr>
                                    <m:t>𝑌</m:t>
                                  </m:r>
                                </m:e>
                              </m:d>
                              <m:r>
                                <a:rPr lang="en-US" sz="3800" i="1">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sz="3800">
                                  <a:latin typeface="Cambria Math" panose="02040503050406030204" pitchFamily="18" charset="0"/>
                                  <a:ea typeface="Cambria Math" panose="02040503050406030204" pitchFamily="18" charset="0"/>
                                  <a:cs typeface="Times New Roman" panose="02020603050405020304" pitchFamily="18" charset="0"/>
                                </a:rPr>
                                <m:t>Support</m:t>
                              </m:r>
                              <m:d>
                                <m:dPr>
                                  <m:ctrlPr>
                                    <a:rPr lang="en-US" sz="3800" i="1">
                                      <a:latin typeface="Cambria Math" panose="02040503050406030204" pitchFamily="18" charset="0"/>
                                    </a:rPr>
                                  </m:ctrlPr>
                                </m:dPr>
                                <m:e>
                                  <m:r>
                                    <a:rPr lang="en-US" sz="3800" i="1">
                                      <a:latin typeface="Cambria Math" panose="02040503050406030204" pitchFamily="18" charset="0"/>
                                    </a:rPr>
                                    <m:t>𝑋</m:t>
                                  </m:r>
                                </m:e>
                              </m:d>
                              <m:r>
                                <a:rPr lang="en-US" sz="3800" i="1">
                                  <a:latin typeface="Cambria Math" panose="02040503050406030204" pitchFamily="18" charset="0"/>
                                  <a:ea typeface="Cambria Math" panose="02040503050406030204" pitchFamily="18" charset="0"/>
                                </a:rPr>
                                <m:t>×</m:t>
                              </m:r>
                              <m:r>
                                <m:rPr>
                                  <m:sty m:val="p"/>
                                </m:rPr>
                                <a:rPr lang="en-US" sz="3800">
                                  <a:latin typeface="Cambria Math" panose="02040503050406030204" pitchFamily="18" charset="0"/>
                                  <a:ea typeface="Cambria Math" panose="02040503050406030204" pitchFamily="18" charset="0"/>
                                </a:rPr>
                                <m:t>Support</m:t>
                              </m:r>
                              <m:d>
                                <m:dPr>
                                  <m:ctrlPr>
                                    <a:rPr lang="en-US" sz="3800" i="1">
                                      <a:latin typeface="Cambria Math" panose="02040503050406030204" pitchFamily="18" charset="0"/>
                                    </a:rPr>
                                  </m:ctrlPr>
                                </m:dPr>
                                <m:e>
                                  <m:r>
                                    <a:rPr lang="en-US" sz="3800" i="1">
                                      <a:latin typeface="Cambria Math" panose="02040503050406030204" pitchFamily="18" charset="0"/>
                                    </a:rPr>
                                    <m:t>𝑌</m:t>
                                  </m:r>
                                </m:e>
                              </m:d>
                            </m:e>
                          </m:d>
                        </m:num>
                        <m:den>
                          <m:d>
                            <m:dPr>
                              <m:ctrlPr>
                                <a:rPr lang="en-US" sz="3800" i="1">
                                  <a:latin typeface="Cambria Math" panose="02040503050406030204" pitchFamily="18" charset="0"/>
                                </a:rPr>
                              </m:ctrlPr>
                            </m:dPr>
                            <m:e>
                              <m:r>
                                <a:rPr lang="en-US" sz="3800" i="1">
                                  <a:latin typeface="Cambria Math" panose="02040503050406030204" pitchFamily="18" charset="0"/>
                                </a:rPr>
                                <m:t>1−</m:t>
                              </m:r>
                              <m:r>
                                <m:rPr>
                                  <m:sty m:val="p"/>
                                </m:rPr>
                                <a:rPr lang="en-US" sz="3800">
                                  <a:latin typeface="Cambria Math" panose="02040503050406030204" pitchFamily="18" charset="0"/>
                                </a:rPr>
                                <m:t>Support</m:t>
                              </m:r>
                              <m:d>
                                <m:dPr>
                                  <m:ctrlPr>
                                    <a:rPr lang="en-US" sz="3800" i="1">
                                      <a:latin typeface="Cambria Math" panose="02040503050406030204" pitchFamily="18" charset="0"/>
                                    </a:rPr>
                                  </m:ctrlPr>
                                </m:dPr>
                                <m:e>
                                  <m:r>
                                    <a:rPr lang="en-US" sz="3800" i="1">
                                      <a:latin typeface="Cambria Math" panose="02040503050406030204" pitchFamily="18" charset="0"/>
                                    </a:rPr>
                                    <m:t>𝑋</m:t>
                                  </m:r>
                                </m:e>
                              </m:d>
                              <m:r>
                                <a:rPr lang="en-US" sz="3800" i="1">
                                  <a:latin typeface="Cambria Math" panose="02040503050406030204" pitchFamily="18" charset="0"/>
                                  <a:ea typeface="Cambria Math" panose="02040503050406030204" pitchFamily="18" charset="0"/>
                                </a:rPr>
                                <m:t>×</m:t>
                              </m:r>
                              <m:r>
                                <m:rPr>
                                  <m:sty m:val="p"/>
                                </m:rPr>
                                <a:rPr lang="en-US" sz="3800">
                                  <a:latin typeface="Cambria Math" panose="02040503050406030204" pitchFamily="18" charset="0"/>
                                  <a:ea typeface="Cambria Math" panose="02040503050406030204" pitchFamily="18" charset="0"/>
                                </a:rPr>
                                <m:t>Support</m:t>
                              </m:r>
                              <m:d>
                                <m:dPr>
                                  <m:ctrlPr>
                                    <a:rPr lang="en-US" sz="3800" i="1">
                                      <a:latin typeface="Cambria Math" panose="02040503050406030204" pitchFamily="18" charset="0"/>
                                    </a:rPr>
                                  </m:ctrlPr>
                                </m:dPr>
                                <m:e>
                                  <m:r>
                                    <a:rPr lang="en-US" sz="3800" i="1">
                                      <a:latin typeface="Cambria Math" panose="02040503050406030204" pitchFamily="18" charset="0"/>
                                    </a:rPr>
                                    <m:t>𝑌</m:t>
                                  </m:r>
                                </m:e>
                              </m:d>
                            </m:e>
                          </m:d>
                        </m:den>
                      </m:f>
                    </m:oMath>
                  </m:oMathPara>
                </a14:m>
                <a:endParaRPr lang="en-US" sz="3800" dirty="0"/>
              </a:p>
              <a:p>
                <a:pPr>
                  <a:lnSpc>
                    <a:spcPct val="135000"/>
                  </a:lnSpc>
                  <a:spcBef>
                    <a:spcPts val="900"/>
                  </a:spcBef>
                </a:pPr>
                <a:r>
                  <a:rPr lang="en-US" sz="3800" dirty="0"/>
                  <a:t>Its values are between -1 and 1, with positive values indicating an association and negative values indicating a disassociation.</a:t>
                </a:r>
              </a:p>
              <a:p>
                <a:pPr>
                  <a:lnSpc>
                    <a:spcPct val="135000"/>
                  </a:lnSpc>
                  <a:spcBef>
                    <a:spcPts val="900"/>
                  </a:spcBef>
                </a:pPr>
                <a:r>
                  <a:rPr lang="en-US" sz="3800" dirty="0"/>
                  <a:t>Since the numerator is the Leverage value, the Zhang’s Metric is essentially the Leverage value scaled to within the closed interval [-1, +1].</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23" r="-1326" b="-3097"/>
                </a:stretch>
              </a:blipFill>
            </p:spPr>
            <p:txBody>
              <a:bodyPr/>
              <a:lstStyle/>
              <a:p>
                <a:r>
                  <a:rPr lang="en-US">
                    <a:noFill/>
                  </a:rPr>
                  <a:t> </a:t>
                </a:r>
              </a:p>
            </p:txBody>
          </p:sp>
        </mc:Fallback>
      </mc:AlternateContent>
    </p:spTree>
    <p:extLst>
      <p:ext uri="{BB962C8B-B14F-4D97-AF65-F5344CB8AC3E}">
        <p14:creationId xmlns:p14="http://schemas.microsoft.com/office/powerpoint/2010/main" val="24611436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F33CE27-7CDF-6C4D-736F-BD49DA842DD4}"/>
              </a:ext>
            </a:extLst>
          </p:cNvPr>
          <p:cNvSpPr/>
          <p:nvPr/>
        </p:nvSpPr>
        <p:spPr>
          <a:xfrm>
            <a:off x="1828800" y="1485900"/>
            <a:ext cx="14630400" cy="7315200"/>
          </a:xfrm>
          <a:prstGeom prst="roundRect">
            <a:avLst/>
          </a:prstGeom>
          <a:noFill/>
          <a:ln w="76200"/>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5000"/>
              </a:lnSpc>
              <a:spcBef>
                <a:spcPts val="0"/>
              </a:spcBef>
              <a:spcAft>
                <a:spcPts val="600"/>
              </a:spcAft>
            </a:pPr>
            <a:r>
              <a:rPr lang="en-US" altLang="en-US" sz="7200" b="1" dirty="0">
                <a:solidFill>
                  <a:schemeClr val="tx1"/>
                </a:solidFill>
              </a:rPr>
              <a:t>Smarter Algorithm For Searching</a:t>
            </a:r>
            <a:br>
              <a:rPr lang="en-US" altLang="en-US" sz="7200" b="1" dirty="0">
                <a:solidFill>
                  <a:schemeClr val="tx1"/>
                </a:solidFill>
              </a:rPr>
            </a:br>
            <a:r>
              <a:rPr lang="en-US" altLang="en-US" sz="7200" b="1" dirty="0">
                <a:solidFill>
                  <a:schemeClr val="tx1"/>
                </a:solidFill>
              </a:rPr>
              <a:t>Association Rules</a:t>
            </a:r>
            <a:endParaRPr lang="en-US" sz="7200" b="1" dirty="0">
              <a:solidFill>
                <a:schemeClr val="tx1"/>
              </a:solidFill>
            </a:endParaRPr>
          </a:p>
        </p:txBody>
      </p:sp>
    </p:spTree>
    <p:extLst>
      <p:ext uri="{BB962C8B-B14F-4D97-AF65-F5344CB8AC3E}">
        <p14:creationId xmlns:p14="http://schemas.microsoft.com/office/powerpoint/2010/main" val="20228718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Rule Searching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chor="ctr">
                <a:normAutofit/>
              </a:bodyPr>
              <a:lstStyle/>
              <a:p>
                <a:pPr>
                  <a:lnSpc>
                    <a:spcPct val="125000"/>
                  </a:lnSpc>
                  <a:spcBef>
                    <a:spcPts val="900"/>
                  </a:spcBef>
                </a:pPr>
                <a:r>
                  <a:rPr lang="en-US" sz="3900" dirty="0"/>
                  <a:t>Brute force type algorithm (i.e., listing all possible association rules) is inefficient (takes too long) and infeasible (not enough computer memory) unless </a:t>
                </a:r>
                <a14:m>
                  <m:oMath xmlns:m="http://schemas.openxmlformats.org/officeDocument/2006/math">
                    <m:r>
                      <a:rPr lang="en-US" sz="3900" i="1" dirty="0">
                        <a:latin typeface="Cambria Math" panose="02040503050406030204" pitchFamily="18" charset="0"/>
                      </a:rPr>
                      <m:t>𝑚</m:t>
                    </m:r>
                  </m:oMath>
                </a14:m>
                <a:r>
                  <a:rPr lang="en-US" sz="3900" dirty="0"/>
                  <a:t> is small.</a:t>
                </a:r>
              </a:p>
              <a:p>
                <a:pPr>
                  <a:lnSpc>
                    <a:spcPct val="125000"/>
                  </a:lnSpc>
                  <a:spcBef>
                    <a:spcPts val="900"/>
                  </a:spcBef>
                </a:pPr>
                <a:r>
                  <a:rPr lang="en-US" sz="3900" dirty="0"/>
                  <a:t>We need a smarter way to search for rules because:</a:t>
                </a:r>
              </a:p>
              <a:p>
                <a:pPr lvl="1">
                  <a:lnSpc>
                    <a:spcPct val="125000"/>
                  </a:lnSpc>
                  <a:spcBef>
                    <a:spcPts val="900"/>
                  </a:spcBef>
                </a:pPr>
                <a:r>
                  <a:rPr lang="en-US" sz="3300" dirty="0"/>
                  <a:t>We cannot attend to all items in all the rules</a:t>
                </a:r>
              </a:p>
              <a:p>
                <a:pPr lvl="1">
                  <a:lnSpc>
                    <a:spcPct val="125000"/>
                  </a:lnSpc>
                  <a:spcBef>
                    <a:spcPts val="900"/>
                  </a:spcBef>
                </a:pPr>
                <a:r>
                  <a:rPr lang="en-US" sz="3300" dirty="0"/>
                  <a:t>Rules with higher support and/or confidence are more impactful</a:t>
                </a:r>
              </a:p>
              <a:p>
                <a:pPr lvl="1">
                  <a:lnSpc>
                    <a:spcPct val="125000"/>
                  </a:lnSpc>
                  <a:spcBef>
                    <a:spcPts val="900"/>
                  </a:spcBef>
                </a:pPr>
                <a:r>
                  <a:rPr lang="en-US" sz="3300" dirty="0"/>
                  <a:t>We always want rules that surprise us with higher lift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61"/>
                </a:stretch>
              </a:blipFill>
            </p:spPr>
            <p:txBody>
              <a:bodyPr/>
              <a:lstStyle/>
              <a:p>
                <a:r>
                  <a:rPr lang="en-US">
                    <a:noFill/>
                  </a:rPr>
                  <a:t> </a:t>
                </a:r>
              </a:p>
            </p:txBody>
          </p:sp>
        </mc:Fallback>
      </mc:AlternateContent>
    </p:spTree>
    <p:extLst>
      <p:ext uri="{BB962C8B-B14F-4D97-AF65-F5344CB8AC3E}">
        <p14:creationId xmlns:p14="http://schemas.microsoft.com/office/powerpoint/2010/main" val="40041839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Apriori Algorithm</a:t>
            </a:r>
          </a:p>
        </p:txBody>
      </p:sp>
      <p:sp>
        <p:nvSpPr>
          <p:cNvPr id="3" name="Content Placeholder 2"/>
          <p:cNvSpPr>
            <a:spLocks noGrp="1"/>
          </p:cNvSpPr>
          <p:nvPr>
            <p:ph idx="1"/>
          </p:nvPr>
        </p:nvSpPr>
        <p:spPr>
          <a:xfrm>
            <a:off x="1676856" y="2563488"/>
            <a:ext cx="14334797" cy="2580012"/>
          </a:xfrm>
        </p:spPr>
        <p:txBody>
          <a:bodyPr anchor="ctr">
            <a:normAutofit fontScale="92500" lnSpcReduction="10000"/>
          </a:bodyPr>
          <a:lstStyle/>
          <a:p>
            <a:pPr marL="0" indent="0">
              <a:lnSpc>
                <a:spcPct val="125000"/>
              </a:lnSpc>
              <a:spcBef>
                <a:spcPts val="900"/>
              </a:spcBef>
              <a:buNone/>
            </a:pPr>
            <a:r>
              <a:rPr lang="en-US" sz="4800" dirty="0"/>
              <a:t>The Apriori algorithm constrains the search space for rules by</a:t>
            </a:r>
          </a:p>
          <a:p>
            <a:pPr lvl="1">
              <a:lnSpc>
                <a:spcPct val="125000"/>
              </a:lnSpc>
              <a:spcBef>
                <a:spcPts val="900"/>
              </a:spcBef>
            </a:pPr>
            <a:r>
              <a:rPr lang="en-US" sz="4200" dirty="0"/>
              <a:t>Discovering frequent itemsets, and</a:t>
            </a:r>
          </a:p>
          <a:p>
            <a:pPr lvl="1">
              <a:lnSpc>
                <a:spcPct val="125000"/>
              </a:lnSpc>
              <a:spcBef>
                <a:spcPts val="900"/>
              </a:spcBef>
            </a:pPr>
            <a:r>
              <a:rPr lang="en-US" sz="4200" dirty="0"/>
              <a:t>Only examining rules that are made up of frequent itemsets.</a:t>
            </a:r>
            <a:endParaRPr lang="en-US" dirty="0">
              <a:solidFill>
                <a:schemeClr val="tx1"/>
              </a:solidFill>
            </a:endParaRPr>
          </a:p>
        </p:txBody>
      </p:sp>
      <p:graphicFrame>
        <p:nvGraphicFramePr>
          <p:cNvPr id="5" name="Diagram 4">
            <a:extLst>
              <a:ext uri="{FF2B5EF4-FFF2-40B4-BE49-F238E27FC236}">
                <a16:creationId xmlns:a16="http://schemas.microsoft.com/office/drawing/2014/main" id="{7E7CDBB6-4C14-44F2-A6EC-49F5F0657CF9}"/>
              </a:ext>
            </a:extLst>
          </p:cNvPr>
          <p:cNvGraphicFramePr/>
          <p:nvPr>
            <p:extLst>
              <p:ext uri="{D42A27DB-BD31-4B8C-83A1-F6EECF244321}">
                <p14:modId xmlns:p14="http://schemas.microsoft.com/office/powerpoint/2010/main" val="1810651505"/>
              </p:ext>
            </p:extLst>
          </p:nvPr>
        </p:nvGraphicFramePr>
        <p:xfrm>
          <a:off x="1257301" y="5318452"/>
          <a:ext cx="15173909" cy="38521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067348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First Step — Identify Frequent Itemsets</a:t>
            </a:r>
          </a:p>
        </p:txBody>
      </p:sp>
      <p:sp>
        <p:nvSpPr>
          <p:cNvPr id="3" name="Content Placeholder 2"/>
          <p:cNvSpPr>
            <a:spLocks noGrp="1"/>
          </p:cNvSpPr>
          <p:nvPr>
            <p:ph idx="1"/>
          </p:nvPr>
        </p:nvSpPr>
        <p:spPr/>
        <p:txBody>
          <a:bodyPr anchor="ctr">
            <a:noAutofit/>
          </a:bodyPr>
          <a:lstStyle/>
          <a:p>
            <a:pPr>
              <a:lnSpc>
                <a:spcPct val="125000"/>
              </a:lnSpc>
              <a:spcBef>
                <a:spcPts val="900"/>
              </a:spcBef>
            </a:pPr>
            <a:r>
              <a:rPr lang="en-US" sz="4200" dirty="0"/>
              <a:t>A </a:t>
            </a:r>
            <a:r>
              <a:rPr lang="en-US" sz="4200" b="1" dirty="0"/>
              <a:t>Frequent Itemset</a:t>
            </a:r>
            <a:r>
              <a:rPr lang="en-US" sz="4200" dirty="0"/>
              <a:t> is an itemset with support greater than or equal to a user-specified minimum support threshold.</a:t>
            </a:r>
          </a:p>
          <a:p>
            <a:pPr>
              <a:lnSpc>
                <a:spcPct val="125000"/>
              </a:lnSpc>
              <a:spcBef>
                <a:spcPts val="900"/>
              </a:spcBef>
            </a:pPr>
            <a:r>
              <a:rPr lang="en-US" sz="4200" dirty="0"/>
              <a:t>The Apriori algorithm begins by identifying the 1-itemsets (i.e., individual items) that are also Frequent Itemsets.</a:t>
            </a:r>
          </a:p>
          <a:p>
            <a:pPr>
              <a:lnSpc>
                <a:spcPct val="125000"/>
              </a:lnSpc>
              <a:spcBef>
                <a:spcPts val="900"/>
              </a:spcBef>
            </a:pPr>
            <a:r>
              <a:rPr lang="en-US" sz="4200" dirty="0"/>
              <a:t>Next, we add an additional item to the Frequent 1-itemsets to form the 2-itemsets.  We check for any Frequent 2-itemsets among the newly formed 2-itemsets.</a:t>
            </a:r>
          </a:p>
          <a:p>
            <a:pPr>
              <a:lnSpc>
                <a:spcPct val="125000"/>
              </a:lnSpc>
              <a:spcBef>
                <a:spcPts val="900"/>
              </a:spcBef>
            </a:pPr>
            <a:r>
              <a:rPr lang="en-US" sz="4200" dirty="0"/>
              <a:t>This process continues until no more Frequent Itemsets are found.</a:t>
            </a:r>
          </a:p>
        </p:txBody>
      </p:sp>
    </p:spTree>
    <p:extLst>
      <p:ext uri="{BB962C8B-B14F-4D97-AF65-F5344CB8AC3E}">
        <p14:creationId xmlns:p14="http://schemas.microsoft.com/office/powerpoint/2010/main" val="33334549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Second Step — Construct and Filter Out Rules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chor="ctr">
                <a:normAutofit/>
              </a:bodyPr>
              <a:lstStyle/>
              <a:p>
                <a:pPr marL="0" indent="0">
                  <a:lnSpc>
                    <a:spcPct val="125000"/>
                  </a:lnSpc>
                  <a:spcBef>
                    <a:spcPts val="900"/>
                  </a:spcBef>
                  <a:buNone/>
                </a:pPr>
                <a:r>
                  <a:rPr lang="en-US" sz="4200" dirty="0"/>
                  <a:t>For each frequent itemset </a:t>
                </a:r>
                <a14:m>
                  <m:oMath xmlns:m="http://schemas.openxmlformats.org/officeDocument/2006/math">
                    <m:r>
                      <a:rPr lang="en-US" sz="4200" i="1" dirty="0">
                        <a:latin typeface="Cambria Math" panose="02040503050406030204" pitchFamily="18" charset="0"/>
                      </a:rPr>
                      <m:t>𝐿</m:t>
                    </m:r>
                  </m:oMath>
                </a14:m>
                <a:r>
                  <a:rPr lang="en-US" sz="4200" dirty="0"/>
                  <a:t> with length </a:t>
                </a:r>
                <a14:m>
                  <m:oMath xmlns:m="http://schemas.openxmlformats.org/officeDocument/2006/math">
                    <m:r>
                      <a:rPr lang="en-US" sz="4200" i="1" dirty="0">
                        <a:latin typeface="Cambria Math" panose="02040503050406030204" pitchFamily="18" charset="0"/>
                      </a:rPr>
                      <m:t>𝑘</m:t>
                    </m:r>
                    <m:r>
                      <a:rPr lang="en-US" sz="4200" i="1" dirty="0">
                        <a:latin typeface="Cambria Math" panose="02040503050406030204" pitchFamily="18" charset="0"/>
                      </a:rPr>
                      <m:t>&gt;1</m:t>
                    </m:r>
                  </m:oMath>
                </a14:m>
                <a:r>
                  <a:rPr lang="en-US" sz="4200" dirty="0"/>
                  <a:t>,</a:t>
                </a:r>
              </a:p>
              <a:p>
                <a:pPr marL="771525" indent="-771525">
                  <a:lnSpc>
                    <a:spcPct val="125000"/>
                  </a:lnSpc>
                  <a:spcBef>
                    <a:spcPts val="900"/>
                  </a:spcBef>
                  <a:buFont typeface="+mj-lt"/>
                  <a:buAutoNum type="arabicPeriod"/>
                </a:pPr>
                <a:r>
                  <a:rPr lang="en-US" sz="4200" dirty="0"/>
                  <a:t>Generate all </a:t>
                </a:r>
                <a:r>
                  <a:rPr lang="en-US" sz="4200" u="sng" dirty="0"/>
                  <a:t>observable</a:t>
                </a:r>
                <a:r>
                  <a:rPr lang="en-US" sz="4200" dirty="0"/>
                  <a:t> rules from this itemset </a:t>
                </a:r>
                <a14:m>
                  <m:oMath xmlns:m="http://schemas.openxmlformats.org/officeDocument/2006/math">
                    <m:r>
                      <a:rPr lang="en-US" sz="4200" i="1" dirty="0">
                        <a:latin typeface="Cambria Math" panose="02040503050406030204" pitchFamily="18" charset="0"/>
                      </a:rPr>
                      <m:t>𝐿</m:t>
                    </m:r>
                  </m:oMath>
                </a14:m>
                <a:r>
                  <a:rPr lang="en-US" sz="4200" dirty="0"/>
                  <a:t>.</a:t>
                </a:r>
              </a:p>
              <a:p>
                <a:pPr marL="771525" indent="-771525">
                  <a:lnSpc>
                    <a:spcPct val="125000"/>
                  </a:lnSpc>
                  <a:spcBef>
                    <a:spcPts val="900"/>
                  </a:spcBef>
                  <a:buFont typeface="+mj-lt"/>
                  <a:buAutoNum type="arabicPeriod"/>
                </a:pPr>
                <a:r>
                  <a:rPr lang="en-US" sz="4200" dirty="0"/>
                  <a:t>Calculate the evaluation measure (e.g., rule confidence) for the rules.</a:t>
                </a:r>
              </a:p>
              <a:p>
                <a:pPr marL="771525" indent="-771525">
                  <a:lnSpc>
                    <a:spcPct val="125000"/>
                  </a:lnSpc>
                  <a:spcBef>
                    <a:spcPts val="900"/>
                  </a:spcBef>
                  <a:buFont typeface="+mj-lt"/>
                  <a:buAutoNum type="arabicPeriod"/>
                </a:pPr>
                <a:r>
                  <a:rPr lang="en-US" sz="4200" dirty="0"/>
                  <a:t>Select the rules where their evaluation measures exceed the user-specified threshold.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478" r="-493"/>
                </a:stretch>
              </a:blipFill>
            </p:spPr>
            <p:txBody>
              <a:bodyPr/>
              <a:lstStyle/>
              <a:p>
                <a:r>
                  <a:rPr lang="en-US">
                    <a:noFill/>
                  </a:rPr>
                  <a:t> </a:t>
                </a:r>
              </a:p>
            </p:txBody>
          </p:sp>
        </mc:Fallback>
      </mc:AlternateContent>
    </p:spTree>
    <p:extLst>
      <p:ext uri="{BB962C8B-B14F-4D97-AF65-F5344CB8AC3E}">
        <p14:creationId xmlns:p14="http://schemas.microsoft.com/office/powerpoint/2010/main" val="25668716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Technical References</a:t>
            </a:r>
          </a:p>
        </p:txBody>
      </p:sp>
      <p:sp>
        <p:nvSpPr>
          <p:cNvPr id="3" name="Content Placeholder 2"/>
          <p:cNvSpPr>
            <a:spLocks noGrp="1"/>
          </p:cNvSpPr>
          <p:nvPr>
            <p:ph idx="1"/>
          </p:nvPr>
        </p:nvSpPr>
        <p:spPr/>
        <p:txBody>
          <a:bodyPr anchor="ctr">
            <a:noAutofit/>
          </a:bodyPr>
          <a:lstStyle/>
          <a:p>
            <a:pPr marL="771525" indent="-771525">
              <a:lnSpc>
                <a:spcPct val="125000"/>
              </a:lnSpc>
              <a:spcBef>
                <a:spcPts val="900"/>
              </a:spcBef>
              <a:buFont typeface="+mj-lt"/>
              <a:buAutoNum type="arabicPeriod"/>
            </a:pPr>
            <a:r>
              <a:rPr lang="en-US" sz="3900" dirty="0"/>
              <a:t>Proposed by Agrawal, Imielinski, and Swami in their 1993 paper</a:t>
            </a:r>
          </a:p>
          <a:p>
            <a:pPr lvl="1">
              <a:lnSpc>
                <a:spcPct val="125000"/>
              </a:lnSpc>
              <a:spcBef>
                <a:spcPts val="900"/>
              </a:spcBef>
            </a:pPr>
            <a:r>
              <a:rPr lang="en-US" dirty="0">
                <a:solidFill>
                  <a:schemeClr val="tx1"/>
                </a:solidFill>
              </a:rPr>
              <a:t>“Mining Association Rules between Sets of Items in Large Databases”, </a:t>
            </a:r>
            <a:r>
              <a:rPr lang="en-US" i="1" dirty="0">
                <a:solidFill>
                  <a:schemeClr val="tx1"/>
                </a:solidFill>
              </a:rPr>
              <a:t>Proceedings of the 1993 ACM SIGMOD Conference Washington DC</a:t>
            </a:r>
            <a:r>
              <a:rPr lang="en-US" dirty="0">
                <a:solidFill>
                  <a:schemeClr val="tx1"/>
                </a:solidFill>
              </a:rPr>
              <a:t>, May 1993</a:t>
            </a:r>
          </a:p>
          <a:p>
            <a:pPr lvl="1">
              <a:lnSpc>
                <a:spcPct val="125000"/>
              </a:lnSpc>
              <a:spcBef>
                <a:spcPts val="900"/>
              </a:spcBef>
            </a:pPr>
            <a:r>
              <a:rPr lang="en-US" dirty="0">
                <a:solidFill>
                  <a:schemeClr val="tx1"/>
                </a:solidFill>
              </a:rPr>
              <a:t>ACM SIGMOD stands for The </a:t>
            </a:r>
            <a:r>
              <a:rPr lang="en-US" u="sng" dirty="0">
                <a:solidFill>
                  <a:schemeClr val="tx1"/>
                </a:solidFill>
              </a:rPr>
              <a:t>A</a:t>
            </a:r>
            <a:r>
              <a:rPr lang="en-US" dirty="0">
                <a:solidFill>
                  <a:schemeClr val="tx1"/>
                </a:solidFill>
              </a:rPr>
              <a:t>ssociation for </a:t>
            </a:r>
            <a:r>
              <a:rPr lang="en-US" u="sng" dirty="0">
                <a:solidFill>
                  <a:schemeClr val="tx1"/>
                </a:solidFill>
              </a:rPr>
              <a:t>C</a:t>
            </a:r>
            <a:r>
              <a:rPr lang="en-US" dirty="0">
                <a:solidFill>
                  <a:schemeClr val="tx1"/>
                </a:solidFill>
              </a:rPr>
              <a:t>omputing </a:t>
            </a:r>
            <a:r>
              <a:rPr lang="en-US" u="sng" dirty="0">
                <a:solidFill>
                  <a:schemeClr val="tx1"/>
                </a:solidFill>
              </a:rPr>
              <a:t>M</a:t>
            </a:r>
            <a:r>
              <a:rPr lang="en-US" dirty="0">
                <a:solidFill>
                  <a:schemeClr val="tx1"/>
                </a:solidFill>
              </a:rPr>
              <a:t>achinery </a:t>
            </a:r>
            <a:r>
              <a:rPr lang="en-US" u="sng" dirty="0">
                <a:solidFill>
                  <a:schemeClr val="tx1"/>
                </a:solidFill>
              </a:rPr>
              <a:t>S</a:t>
            </a:r>
            <a:r>
              <a:rPr lang="en-US" dirty="0">
                <a:solidFill>
                  <a:schemeClr val="tx1"/>
                </a:solidFill>
              </a:rPr>
              <a:t>pecial </a:t>
            </a:r>
            <a:r>
              <a:rPr lang="en-US" u="sng" dirty="0">
                <a:solidFill>
                  <a:schemeClr val="tx1"/>
                </a:solidFill>
              </a:rPr>
              <a:t>I</a:t>
            </a:r>
            <a:r>
              <a:rPr lang="en-US" dirty="0">
                <a:solidFill>
                  <a:schemeClr val="tx1"/>
                </a:solidFill>
              </a:rPr>
              <a:t>nterest </a:t>
            </a:r>
            <a:r>
              <a:rPr lang="en-US" u="sng" dirty="0">
                <a:solidFill>
                  <a:schemeClr val="tx1"/>
                </a:solidFill>
              </a:rPr>
              <a:t>G</a:t>
            </a:r>
            <a:r>
              <a:rPr lang="en-US" dirty="0">
                <a:solidFill>
                  <a:schemeClr val="tx1"/>
                </a:solidFill>
              </a:rPr>
              <a:t>roup </a:t>
            </a:r>
            <a:r>
              <a:rPr lang="en-US" u="sng" dirty="0">
                <a:solidFill>
                  <a:schemeClr val="tx1"/>
                </a:solidFill>
              </a:rPr>
              <a:t>o</a:t>
            </a:r>
            <a:r>
              <a:rPr lang="en-US" dirty="0">
                <a:solidFill>
                  <a:schemeClr val="tx1"/>
                </a:solidFill>
              </a:rPr>
              <a:t>n </a:t>
            </a:r>
            <a:r>
              <a:rPr lang="en-US" u="sng" dirty="0">
                <a:solidFill>
                  <a:schemeClr val="tx1"/>
                </a:solidFill>
              </a:rPr>
              <a:t>M</a:t>
            </a:r>
            <a:r>
              <a:rPr lang="en-US" dirty="0">
                <a:solidFill>
                  <a:schemeClr val="tx1"/>
                </a:solidFill>
              </a:rPr>
              <a:t>anagement Of </a:t>
            </a:r>
            <a:r>
              <a:rPr lang="en-US" u="sng" dirty="0">
                <a:solidFill>
                  <a:schemeClr val="tx1"/>
                </a:solidFill>
              </a:rPr>
              <a:t>D</a:t>
            </a:r>
            <a:r>
              <a:rPr lang="en-US" dirty="0">
                <a:solidFill>
                  <a:schemeClr val="tx1"/>
                </a:solidFill>
              </a:rPr>
              <a:t>ata</a:t>
            </a:r>
          </a:p>
          <a:p>
            <a:pPr marL="771525" indent="-771525">
              <a:lnSpc>
                <a:spcPct val="125000"/>
              </a:lnSpc>
              <a:spcBef>
                <a:spcPts val="900"/>
              </a:spcBef>
              <a:buFont typeface="+mj-lt"/>
              <a:buAutoNum type="arabicPeriod"/>
            </a:pPr>
            <a:r>
              <a:rPr lang="en-US" sz="3900" dirty="0"/>
              <a:t>Developed the Apriori algorithm in the Agrawal and Srikant 1994 paper</a:t>
            </a:r>
          </a:p>
          <a:p>
            <a:pPr lvl="1">
              <a:lnSpc>
                <a:spcPct val="125000"/>
              </a:lnSpc>
              <a:spcBef>
                <a:spcPts val="900"/>
              </a:spcBef>
            </a:pPr>
            <a:r>
              <a:rPr lang="en-US" dirty="0">
                <a:solidFill>
                  <a:schemeClr val="tx1"/>
                </a:solidFill>
              </a:rPr>
              <a:t>“Fast Algorithms for Mining Association Rules”, </a:t>
            </a:r>
            <a:r>
              <a:rPr lang="en-US" i="1" dirty="0">
                <a:solidFill>
                  <a:schemeClr val="tx1"/>
                </a:solidFill>
              </a:rPr>
              <a:t>Proceedings of the 20th VLDB Conference Santiago, Chile</a:t>
            </a:r>
            <a:r>
              <a:rPr lang="en-US" dirty="0">
                <a:solidFill>
                  <a:schemeClr val="tx1"/>
                </a:solidFill>
              </a:rPr>
              <a:t>, 1994</a:t>
            </a:r>
          </a:p>
          <a:p>
            <a:pPr lvl="1">
              <a:lnSpc>
                <a:spcPct val="125000"/>
              </a:lnSpc>
              <a:spcBef>
                <a:spcPts val="900"/>
              </a:spcBef>
            </a:pPr>
            <a:r>
              <a:rPr lang="en-US" dirty="0">
                <a:solidFill>
                  <a:schemeClr val="tx1"/>
                </a:solidFill>
              </a:rPr>
              <a:t>VLDB is the abbreviation for </a:t>
            </a:r>
            <a:r>
              <a:rPr lang="en-US" u="sng" dirty="0">
                <a:solidFill>
                  <a:schemeClr val="tx1"/>
                </a:solidFill>
              </a:rPr>
              <a:t>V</a:t>
            </a:r>
            <a:r>
              <a:rPr lang="en-US" dirty="0">
                <a:solidFill>
                  <a:schemeClr val="tx1"/>
                </a:solidFill>
              </a:rPr>
              <a:t>ery </a:t>
            </a:r>
            <a:r>
              <a:rPr lang="en-US" u="sng" dirty="0">
                <a:solidFill>
                  <a:schemeClr val="tx1"/>
                </a:solidFill>
              </a:rPr>
              <a:t>L</a:t>
            </a:r>
            <a:r>
              <a:rPr lang="en-US" dirty="0">
                <a:solidFill>
                  <a:schemeClr val="tx1"/>
                </a:solidFill>
              </a:rPr>
              <a:t>arge </a:t>
            </a:r>
            <a:r>
              <a:rPr lang="en-US" u="sng" dirty="0">
                <a:solidFill>
                  <a:schemeClr val="tx1"/>
                </a:solidFill>
              </a:rPr>
              <a:t>D</a:t>
            </a:r>
            <a:r>
              <a:rPr lang="en-US" dirty="0">
                <a:solidFill>
                  <a:schemeClr val="tx1"/>
                </a:solidFill>
              </a:rPr>
              <a:t>ata </a:t>
            </a:r>
            <a:r>
              <a:rPr lang="en-US" u="sng" dirty="0">
                <a:solidFill>
                  <a:schemeClr val="tx1"/>
                </a:solidFill>
              </a:rPr>
              <a:t>B</a:t>
            </a:r>
            <a:r>
              <a:rPr lang="en-US" dirty="0">
                <a:solidFill>
                  <a:schemeClr val="tx1"/>
                </a:solidFill>
              </a:rPr>
              <a:t>ases</a:t>
            </a:r>
          </a:p>
        </p:txBody>
      </p:sp>
    </p:spTree>
    <p:extLst>
      <p:ext uri="{BB962C8B-B14F-4D97-AF65-F5344CB8AC3E}">
        <p14:creationId xmlns:p14="http://schemas.microsoft.com/office/powerpoint/2010/main" val="10895420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F33CE27-7CDF-6C4D-736F-BD49DA842DD4}"/>
              </a:ext>
            </a:extLst>
          </p:cNvPr>
          <p:cNvSpPr/>
          <p:nvPr/>
        </p:nvSpPr>
        <p:spPr>
          <a:xfrm>
            <a:off x="1828800" y="1485900"/>
            <a:ext cx="14630400" cy="73152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dirty="0">
                <a:solidFill>
                  <a:schemeClr val="tx1"/>
                </a:solidFill>
              </a:rPr>
              <a:t>END OF LESSON 2</a:t>
            </a:r>
          </a:p>
        </p:txBody>
      </p:sp>
    </p:spTree>
    <p:extLst>
      <p:ext uri="{BB962C8B-B14F-4D97-AF65-F5344CB8AC3E}">
        <p14:creationId xmlns:p14="http://schemas.microsoft.com/office/powerpoint/2010/main" val="22081633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F33CE27-7CDF-6C4D-736F-BD49DA842DD4}"/>
              </a:ext>
            </a:extLst>
          </p:cNvPr>
          <p:cNvSpPr/>
          <p:nvPr/>
        </p:nvSpPr>
        <p:spPr>
          <a:xfrm>
            <a:off x="1828800" y="1485900"/>
            <a:ext cx="14630400" cy="7315200"/>
          </a:xfrm>
          <a:prstGeom prst="ellipse">
            <a:avLst/>
          </a:prstGeom>
          <a:noFill/>
          <a:ln w="76200"/>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5000"/>
              </a:lnSpc>
              <a:spcBef>
                <a:spcPts val="0"/>
              </a:spcBef>
              <a:spcAft>
                <a:spcPts val="600"/>
              </a:spcAft>
            </a:pPr>
            <a:r>
              <a:rPr lang="en-US" altLang="en-US" sz="7200" b="1" dirty="0">
                <a:solidFill>
                  <a:schemeClr val="tx1"/>
                </a:solidFill>
              </a:rPr>
              <a:t>Lesson 3:</a:t>
            </a:r>
            <a:br>
              <a:rPr lang="en-US" altLang="en-US" sz="7200" b="1" dirty="0">
                <a:solidFill>
                  <a:schemeClr val="tx1"/>
                </a:solidFill>
              </a:rPr>
            </a:br>
            <a:r>
              <a:rPr lang="en-US" altLang="en-US" sz="7200" b="1" dirty="0">
                <a:solidFill>
                  <a:schemeClr val="tx1"/>
                </a:solidFill>
              </a:rPr>
              <a:t>What Can Association Rules Tell Me?</a:t>
            </a:r>
          </a:p>
        </p:txBody>
      </p:sp>
    </p:spTree>
    <p:extLst>
      <p:ext uri="{BB962C8B-B14F-4D97-AF65-F5344CB8AC3E}">
        <p14:creationId xmlns:p14="http://schemas.microsoft.com/office/powerpoint/2010/main" val="19991427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noAutofit/>
          </a:bodyPr>
          <a:lstStyle/>
          <a:p>
            <a:pPr algn="ctr"/>
            <a:r>
              <a:rPr lang="en-US" b="1" dirty="0"/>
              <a:t>Who Are </a:t>
            </a:r>
            <a:r>
              <a:rPr lang="en-US" dirty="0"/>
              <a:t>Your</a:t>
            </a:r>
            <a:r>
              <a:rPr lang="en-US" b="1" dirty="0"/>
              <a:t> Ideal Customers? </a:t>
            </a:r>
          </a:p>
        </p:txBody>
      </p:sp>
      <p:graphicFrame>
        <p:nvGraphicFramePr>
          <p:cNvPr id="16" name="Diagram 15">
            <a:extLst>
              <a:ext uri="{FF2B5EF4-FFF2-40B4-BE49-F238E27FC236}">
                <a16:creationId xmlns:a16="http://schemas.microsoft.com/office/drawing/2014/main" id="{6895A774-0FC3-5265-E9E4-77D95D547050}"/>
              </a:ext>
            </a:extLst>
          </p:cNvPr>
          <p:cNvGraphicFramePr/>
          <p:nvPr>
            <p:extLst>
              <p:ext uri="{D42A27DB-BD31-4B8C-83A1-F6EECF244321}">
                <p14:modId xmlns:p14="http://schemas.microsoft.com/office/powerpoint/2010/main" val="2120220825"/>
              </p:ext>
            </p:extLst>
          </p:nvPr>
        </p:nvGraphicFramePr>
        <p:xfrm>
          <a:off x="3048000" y="2378414"/>
          <a:ext cx="12192000" cy="68436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970502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Python Library for Apriori Algorithm</a:t>
            </a:r>
          </a:p>
        </p:txBody>
      </p:sp>
      <p:sp>
        <p:nvSpPr>
          <p:cNvPr id="3" name="Content Placeholder 2"/>
          <p:cNvSpPr>
            <a:spLocks noGrp="1"/>
          </p:cNvSpPr>
          <p:nvPr>
            <p:ph idx="1"/>
          </p:nvPr>
        </p:nvSpPr>
        <p:spPr/>
        <p:txBody>
          <a:bodyPr anchor="ctr">
            <a:noAutofit/>
          </a:bodyPr>
          <a:lstStyle/>
          <a:p>
            <a:pPr>
              <a:lnSpc>
                <a:spcPct val="135000"/>
              </a:lnSpc>
              <a:spcBef>
                <a:spcPts val="900"/>
              </a:spcBef>
            </a:pPr>
            <a:r>
              <a:rPr lang="en-US" sz="3900" dirty="0"/>
              <a:t>Library: </a:t>
            </a:r>
            <a:r>
              <a:rPr lang="en-US" sz="3900" dirty="0" err="1"/>
              <a:t>mlxtend</a:t>
            </a:r>
            <a:r>
              <a:rPr lang="en-US" sz="3900" dirty="0"/>
              <a:t> (Machine Learning Extensions)</a:t>
            </a:r>
          </a:p>
          <a:p>
            <a:pPr>
              <a:lnSpc>
                <a:spcPct val="135000"/>
              </a:lnSpc>
              <a:spcBef>
                <a:spcPts val="900"/>
              </a:spcBef>
            </a:pPr>
            <a:r>
              <a:rPr lang="en-US" sz="3900" dirty="0"/>
              <a:t>Anaconda: </a:t>
            </a:r>
            <a:r>
              <a:rPr lang="en-US" sz="3900" dirty="0">
                <a:solidFill>
                  <a:srgbClr val="0070C0"/>
                </a:solidFill>
                <a:hlinkClick r:id="rId3">
                  <a:extLst>
                    <a:ext uri="{A12FA001-AC4F-418D-AE19-62706E023703}">
                      <ahyp:hlinkClr xmlns:ahyp="http://schemas.microsoft.com/office/drawing/2018/hyperlinkcolor" val="tx"/>
                    </a:ext>
                  </a:extLst>
                </a:hlinkClick>
              </a:rPr>
              <a:t>https://anaconda.org/conda-forge/mlxtend</a:t>
            </a:r>
            <a:endParaRPr lang="en-US" sz="3900" dirty="0">
              <a:solidFill>
                <a:srgbClr val="0070C0"/>
              </a:solidFill>
            </a:endParaRPr>
          </a:p>
          <a:p>
            <a:pPr>
              <a:lnSpc>
                <a:spcPct val="135000"/>
              </a:lnSpc>
              <a:spcBef>
                <a:spcPts val="900"/>
              </a:spcBef>
            </a:pPr>
            <a:r>
              <a:rPr lang="fi-FI" sz="3900" dirty="0"/>
              <a:t>PyPI: </a:t>
            </a:r>
            <a:r>
              <a:rPr lang="fi-FI" sz="3900" dirty="0">
                <a:solidFill>
                  <a:srgbClr val="0070C0"/>
                </a:solidFill>
                <a:hlinkClick r:id="rId4">
                  <a:extLst>
                    <a:ext uri="{A12FA001-AC4F-418D-AE19-62706E023703}">
                      <ahyp:hlinkClr xmlns:ahyp="http://schemas.microsoft.com/office/drawing/2018/hyperlinkcolor" val="tx"/>
                    </a:ext>
                  </a:extLst>
                </a:hlinkClick>
              </a:rPr>
              <a:t>https://pypi.python.org/pypi/mlxtend</a:t>
            </a:r>
            <a:r>
              <a:rPr lang="en-US" sz="3900" dirty="0">
                <a:solidFill>
                  <a:srgbClr val="0070C0"/>
                </a:solidFill>
              </a:rPr>
              <a:t> </a:t>
            </a:r>
          </a:p>
          <a:p>
            <a:pPr>
              <a:lnSpc>
                <a:spcPct val="135000"/>
              </a:lnSpc>
              <a:spcBef>
                <a:spcPts val="900"/>
              </a:spcBef>
            </a:pPr>
            <a:r>
              <a:rPr lang="en-US" sz="3900" dirty="0"/>
              <a:t>The latest version is 0.23.0, released on September 22, 2023</a:t>
            </a:r>
          </a:p>
        </p:txBody>
      </p:sp>
    </p:spTree>
    <p:extLst>
      <p:ext uri="{BB962C8B-B14F-4D97-AF65-F5344CB8AC3E}">
        <p14:creationId xmlns:p14="http://schemas.microsoft.com/office/powerpoint/2010/main" val="10812171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Python Library for Apriori Algorithm</a:t>
            </a:r>
          </a:p>
        </p:txBody>
      </p:sp>
      <p:sp>
        <p:nvSpPr>
          <p:cNvPr id="3" name="Content Placeholder 2"/>
          <p:cNvSpPr>
            <a:spLocks noGrp="1"/>
          </p:cNvSpPr>
          <p:nvPr>
            <p:ph idx="1"/>
          </p:nvPr>
        </p:nvSpPr>
        <p:spPr>
          <a:xfrm>
            <a:off x="1098550" y="2050699"/>
            <a:ext cx="16276320" cy="6888006"/>
          </a:xfrm>
        </p:spPr>
        <p:txBody>
          <a:bodyPr anchor="ctr">
            <a:noAutofit/>
          </a:bodyPr>
          <a:lstStyle/>
          <a:p>
            <a:pPr marL="742950" indent="-742950">
              <a:lnSpc>
                <a:spcPct val="135000"/>
              </a:lnSpc>
              <a:spcBef>
                <a:spcPts val="900"/>
              </a:spcBef>
              <a:buFont typeface="+mj-lt"/>
              <a:buAutoNum type="arabicPeriod"/>
            </a:pPr>
            <a:r>
              <a:rPr lang="en-US" sz="4000" dirty="0"/>
              <a:t>Find Frequent Itemsets</a:t>
            </a:r>
            <a:br>
              <a:rPr lang="en-US" sz="4000" dirty="0"/>
            </a:br>
            <a:r>
              <a:rPr lang="en-US" sz="4000" b="1" dirty="0" err="1"/>
              <a:t>apriori</a:t>
            </a:r>
            <a:r>
              <a:rPr lang="en-US" sz="4000" b="1" dirty="0"/>
              <a:t>(</a:t>
            </a:r>
            <a:r>
              <a:rPr lang="en-US" sz="4000" b="1" dirty="0" err="1"/>
              <a:t>trainData</a:t>
            </a:r>
            <a:r>
              <a:rPr lang="en-US" sz="4000" b="1" dirty="0"/>
              <a:t>, </a:t>
            </a:r>
            <a:r>
              <a:rPr lang="en-US" sz="4000" b="1" dirty="0" err="1"/>
              <a:t>min_support</a:t>
            </a:r>
            <a:r>
              <a:rPr lang="en-US" sz="4000" b="1" dirty="0"/>
              <a:t>=, </a:t>
            </a:r>
            <a:r>
              <a:rPr lang="en-US" sz="4000" b="1" dirty="0" err="1"/>
              <a:t>max_len</a:t>
            </a:r>
            <a:r>
              <a:rPr lang="en-US" sz="4000" b="1" dirty="0"/>
              <a:t>=, </a:t>
            </a:r>
            <a:r>
              <a:rPr lang="en-US" sz="4000" b="1" dirty="0" err="1"/>
              <a:t>use_colnames</a:t>
            </a:r>
            <a:r>
              <a:rPr lang="en-US" sz="4000" b="1" dirty="0"/>
              <a:t>=)</a:t>
            </a:r>
            <a:r>
              <a:rPr lang="en-US" sz="4000" dirty="0">
                <a:hlinkClick r:id="rId3">
                  <a:extLst>
                    <a:ext uri="{A12FA001-AC4F-418D-AE19-62706E023703}">
                      <ahyp:hlinkClr xmlns:ahyp="http://schemas.microsoft.com/office/drawing/2018/hyperlinkcolor" val="tx"/>
                    </a:ext>
                  </a:extLst>
                </a:hlinkClick>
              </a:rPr>
              <a:t> </a:t>
            </a:r>
            <a:r>
              <a:rPr lang="en-US" sz="3600" dirty="0">
                <a:solidFill>
                  <a:srgbClr val="0070C0"/>
                </a:solidFill>
                <a:hlinkClick r:id="rId4">
                  <a:extLst>
                    <a:ext uri="{A12FA001-AC4F-418D-AE19-62706E023703}">
                      <ahyp:hlinkClr xmlns:ahyp="http://schemas.microsoft.com/office/drawing/2018/hyperlinkcolor" val="tx"/>
                    </a:ext>
                  </a:extLst>
                </a:hlinkClick>
              </a:rPr>
              <a:t>https://rasbt.github.io/mlxtend/user_guide/frequent_patterns/apriori/</a:t>
            </a:r>
            <a:endParaRPr lang="en-US" sz="3600" dirty="0">
              <a:solidFill>
                <a:srgbClr val="0070C0"/>
              </a:solidFill>
            </a:endParaRPr>
          </a:p>
          <a:p>
            <a:pPr marL="742950" indent="-742950">
              <a:lnSpc>
                <a:spcPct val="135000"/>
              </a:lnSpc>
              <a:spcBef>
                <a:spcPts val="900"/>
              </a:spcBef>
              <a:buFont typeface="+mj-lt"/>
              <a:buAutoNum type="arabicPeriod"/>
            </a:pPr>
            <a:r>
              <a:rPr lang="en-US" sz="4000" dirty="0"/>
              <a:t>Generate Desired Association Rules</a:t>
            </a:r>
            <a:br>
              <a:rPr lang="en-US" sz="4000" dirty="0"/>
            </a:br>
            <a:r>
              <a:rPr lang="en-US" sz="4000" b="1" dirty="0" err="1"/>
              <a:t>association_rules</a:t>
            </a:r>
            <a:r>
              <a:rPr lang="en-US" sz="4000" b="1" dirty="0"/>
              <a:t>(</a:t>
            </a:r>
            <a:r>
              <a:rPr lang="en-US" sz="4000" b="1" dirty="0" err="1"/>
              <a:t>frequent_itemsets</a:t>
            </a:r>
            <a:r>
              <a:rPr lang="en-US" sz="4000" b="1" dirty="0"/>
              <a:t>, metric=, </a:t>
            </a:r>
            <a:r>
              <a:rPr lang="en-US" sz="4000" b="1" dirty="0" err="1"/>
              <a:t>min_threshold</a:t>
            </a:r>
            <a:r>
              <a:rPr lang="en-US" sz="4000" b="1" dirty="0"/>
              <a:t>=)</a:t>
            </a:r>
            <a:r>
              <a:rPr lang="en-US" sz="4000" dirty="0"/>
              <a:t> </a:t>
            </a:r>
            <a:r>
              <a:rPr lang="en-US" sz="3600" dirty="0">
                <a:solidFill>
                  <a:srgbClr val="0070C0"/>
                </a:solidFill>
                <a:hlinkClick r:id="rId5">
                  <a:extLst>
                    <a:ext uri="{A12FA001-AC4F-418D-AE19-62706E023703}">
                      <ahyp:hlinkClr xmlns:ahyp="http://schemas.microsoft.com/office/drawing/2018/hyperlinkcolor" val="tx"/>
                    </a:ext>
                  </a:extLst>
                </a:hlinkClick>
              </a:rPr>
              <a:t>https://rasbt.github.io/mlxtend/user_guide/frequent_patterns/association_rules/</a:t>
            </a:r>
            <a:r>
              <a:rPr lang="en-US" sz="3600" dirty="0"/>
              <a:t> </a:t>
            </a:r>
            <a:endParaRPr lang="en-US" sz="4000" dirty="0"/>
          </a:p>
        </p:txBody>
      </p:sp>
    </p:spTree>
    <p:extLst>
      <p:ext uri="{BB962C8B-B14F-4D97-AF65-F5344CB8AC3E}">
        <p14:creationId xmlns:p14="http://schemas.microsoft.com/office/powerpoint/2010/main" val="13551894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How to Set the Algorithm Parameters?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34662" y="2084596"/>
                <a:ext cx="15592096" cy="6858000"/>
              </a:xfrm>
            </p:spPr>
            <p:txBody>
              <a:bodyPr anchor="ctr">
                <a:noAutofit/>
              </a:bodyPr>
              <a:lstStyle/>
              <a:p>
                <a:pPr marL="771525" indent="-771525">
                  <a:lnSpc>
                    <a:spcPct val="125000"/>
                  </a:lnSpc>
                  <a:spcBef>
                    <a:spcPts val="900"/>
                  </a:spcBef>
                  <a:buFont typeface="+mj-lt"/>
                  <a:buAutoNum type="arabicPeriod"/>
                </a:pPr>
                <a:r>
                  <a:rPr lang="en-US" sz="4000" dirty="0"/>
                  <a:t>What is the maximum size of the itemset (i.e., the largest </a:t>
                </a:r>
                <a14:m>
                  <m:oMath xmlns:m="http://schemas.openxmlformats.org/officeDocument/2006/math">
                    <m:r>
                      <a:rPr lang="en-US" sz="4000" i="1" dirty="0">
                        <a:latin typeface="Cambria Math" panose="02040503050406030204" pitchFamily="18" charset="0"/>
                      </a:rPr>
                      <m:t>𝑘</m:t>
                    </m:r>
                  </m:oMath>
                </a14:m>
                <a:r>
                  <a:rPr lang="en-US" sz="4000" dirty="0"/>
                  <a:t> value)?</a:t>
                </a:r>
              </a:p>
              <a:p>
                <a:pPr lvl="1">
                  <a:lnSpc>
                    <a:spcPct val="125000"/>
                  </a:lnSpc>
                  <a:spcBef>
                    <a:spcPts val="900"/>
                  </a:spcBef>
                </a:pPr>
                <a:r>
                  <a:rPr lang="en-US" sz="3800" dirty="0"/>
                  <a:t>The </a:t>
                </a:r>
                <a:r>
                  <a:rPr lang="en-US" sz="3800" b="1" dirty="0" err="1"/>
                  <a:t>max_len</a:t>
                </a:r>
                <a:r>
                  <a:rPr lang="en-US" sz="3800" dirty="0"/>
                  <a:t> parameter, specify a positive integer.</a:t>
                </a:r>
              </a:p>
              <a:p>
                <a:pPr lvl="1">
                  <a:lnSpc>
                    <a:spcPct val="125000"/>
                  </a:lnSpc>
                  <a:spcBef>
                    <a:spcPts val="900"/>
                  </a:spcBef>
                </a:pPr>
                <a:r>
                  <a:rPr lang="en-US" sz="3800" dirty="0"/>
                  <a:t>A large value may return too many itemsets.</a:t>
                </a:r>
              </a:p>
              <a:p>
                <a:pPr lvl="1">
                  <a:lnSpc>
                    <a:spcPct val="125000"/>
                  </a:lnSpc>
                  <a:spcBef>
                    <a:spcPts val="900"/>
                  </a:spcBef>
                </a:pPr>
                <a:r>
                  <a:rPr lang="en-US" sz="3800" dirty="0"/>
                  <a:t>May miss interesting itemsets with a value too small.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34662" y="2084596"/>
                <a:ext cx="15592096" cy="6858000"/>
              </a:xfrm>
              <a:blipFill>
                <a:blip r:embed="rId3"/>
                <a:stretch>
                  <a:fillRect l="-1407"/>
                </a:stretch>
              </a:blipFill>
            </p:spPr>
            <p:txBody>
              <a:bodyPr/>
              <a:lstStyle/>
              <a:p>
                <a:r>
                  <a:rPr lang="en-US">
                    <a:noFill/>
                  </a:rPr>
                  <a:t> </a:t>
                </a:r>
              </a:p>
            </p:txBody>
          </p:sp>
        </mc:Fallback>
      </mc:AlternateContent>
    </p:spTree>
    <p:extLst>
      <p:ext uri="{BB962C8B-B14F-4D97-AF65-F5344CB8AC3E}">
        <p14:creationId xmlns:p14="http://schemas.microsoft.com/office/powerpoint/2010/main" val="40159889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How to Set the Algorithm Parameters?</a:t>
            </a:r>
          </a:p>
        </p:txBody>
      </p:sp>
      <p:sp>
        <p:nvSpPr>
          <p:cNvPr id="3" name="Content Placeholder 2"/>
          <p:cNvSpPr>
            <a:spLocks noGrp="1"/>
          </p:cNvSpPr>
          <p:nvPr>
            <p:ph idx="1"/>
          </p:nvPr>
        </p:nvSpPr>
        <p:spPr>
          <a:xfrm>
            <a:off x="1434662" y="2084596"/>
            <a:ext cx="15592096" cy="6858000"/>
          </a:xfrm>
        </p:spPr>
        <p:txBody>
          <a:bodyPr anchor="ctr">
            <a:noAutofit/>
          </a:bodyPr>
          <a:lstStyle/>
          <a:p>
            <a:pPr marL="771525" indent="-771525">
              <a:lnSpc>
                <a:spcPct val="128000"/>
              </a:lnSpc>
              <a:spcBef>
                <a:spcPts val="900"/>
              </a:spcBef>
              <a:buFont typeface="+mj-lt"/>
              <a:buAutoNum type="arabicPeriod" startAt="2"/>
            </a:pPr>
            <a:r>
              <a:rPr lang="en-US" sz="4000" dirty="0"/>
              <a:t>What is the minimum Support?</a:t>
            </a:r>
          </a:p>
          <a:p>
            <a:pPr lvl="1">
              <a:lnSpc>
                <a:spcPct val="128000"/>
              </a:lnSpc>
              <a:spcBef>
                <a:spcPts val="900"/>
              </a:spcBef>
            </a:pPr>
            <a:r>
              <a:rPr lang="en-US" sz="3800" dirty="0"/>
              <a:t>The </a:t>
            </a:r>
            <a:r>
              <a:rPr lang="en-US" sz="3800" b="1" dirty="0" err="1"/>
              <a:t>min_support</a:t>
            </a:r>
            <a:r>
              <a:rPr lang="en-US" sz="3800" b="1" dirty="0"/>
              <a:t> </a:t>
            </a:r>
            <a:r>
              <a:rPr lang="en-US" sz="3800" dirty="0"/>
              <a:t>parameter, specify a value between zero and one.</a:t>
            </a:r>
          </a:p>
          <a:p>
            <a:pPr lvl="1">
              <a:lnSpc>
                <a:spcPct val="128000"/>
              </a:lnSpc>
              <a:spcBef>
                <a:spcPts val="900"/>
              </a:spcBef>
            </a:pPr>
            <a:r>
              <a:rPr lang="en-US" sz="3800" dirty="0"/>
              <a:t>A small value will demand lots of computer resources (including time).</a:t>
            </a:r>
          </a:p>
          <a:p>
            <a:pPr lvl="1">
              <a:lnSpc>
                <a:spcPct val="128000"/>
              </a:lnSpc>
              <a:spcBef>
                <a:spcPts val="900"/>
              </a:spcBef>
            </a:pPr>
            <a:r>
              <a:rPr lang="en-US" sz="3800" dirty="0"/>
              <a:t>A high value may return very few or no rules.</a:t>
            </a:r>
          </a:p>
          <a:p>
            <a:pPr marL="771525" indent="-771525">
              <a:lnSpc>
                <a:spcPct val="128000"/>
              </a:lnSpc>
              <a:spcBef>
                <a:spcPts val="900"/>
              </a:spcBef>
              <a:buFont typeface="+mj-lt"/>
              <a:buAutoNum type="arabicPeriod" startAt="2"/>
            </a:pPr>
            <a:r>
              <a:rPr lang="en-US" sz="4000" dirty="0"/>
              <a:t>What is the minimum Confidence?</a:t>
            </a:r>
          </a:p>
          <a:p>
            <a:pPr lvl="1">
              <a:lnSpc>
                <a:spcPct val="128000"/>
              </a:lnSpc>
              <a:spcBef>
                <a:spcPts val="900"/>
              </a:spcBef>
            </a:pPr>
            <a:r>
              <a:rPr lang="en-US" sz="3800" dirty="0"/>
              <a:t>The </a:t>
            </a:r>
            <a:r>
              <a:rPr lang="en-US" sz="3800" b="1" dirty="0" err="1"/>
              <a:t>min_threshold</a:t>
            </a:r>
            <a:r>
              <a:rPr lang="en-US" sz="3800" dirty="0"/>
              <a:t> parameter and </a:t>
            </a:r>
            <a:r>
              <a:rPr lang="en-US" sz="3800" b="1" dirty="0"/>
              <a:t>metric=‘confidence’</a:t>
            </a:r>
            <a:r>
              <a:rPr lang="en-US" sz="3800" dirty="0"/>
              <a:t>, specify a value between zero and one.</a:t>
            </a:r>
          </a:p>
          <a:p>
            <a:pPr lvl="1">
              <a:lnSpc>
                <a:spcPct val="128000"/>
              </a:lnSpc>
              <a:spcBef>
                <a:spcPts val="900"/>
              </a:spcBef>
            </a:pPr>
            <a:r>
              <a:rPr lang="en-US" sz="3800" dirty="0"/>
              <a:t>Depends on how much risks a person can take!</a:t>
            </a:r>
          </a:p>
        </p:txBody>
      </p:sp>
    </p:spTree>
    <p:extLst>
      <p:ext uri="{BB962C8B-B14F-4D97-AF65-F5344CB8AC3E}">
        <p14:creationId xmlns:p14="http://schemas.microsoft.com/office/powerpoint/2010/main" val="34094191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F33CE27-7CDF-6C4D-736F-BD49DA842DD4}"/>
              </a:ext>
            </a:extLst>
          </p:cNvPr>
          <p:cNvSpPr/>
          <p:nvPr/>
        </p:nvSpPr>
        <p:spPr>
          <a:xfrm>
            <a:off x="1828800" y="1485900"/>
            <a:ext cx="14630400" cy="7315200"/>
          </a:xfrm>
          <a:prstGeom prst="roundRect">
            <a:avLst/>
          </a:prstGeom>
          <a:noFill/>
          <a:ln w="76200"/>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5000"/>
              </a:lnSpc>
              <a:spcBef>
                <a:spcPts val="0"/>
              </a:spcBef>
              <a:spcAft>
                <a:spcPts val="600"/>
              </a:spcAft>
            </a:pPr>
            <a:r>
              <a:rPr lang="en-US" altLang="en-US" sz="7200" b="1" dirty="0">
                <a:solidFill>
                  <a:schemeClr val="tx1"/>
                </a:solidFill>
              </a:rPr>
              <a:t>Imaginary Store</a:t>
            </a:r>
            <a:br>
              <a:rPr lang="en-US" altLang="en-US" sz="7200" b="1" dirty="0">
                <a:solidFill>
                  <a:schemeClr val="tx1"/>
                </a:solidFill>
              </a:rPr>
            </a:br>
            <a:r>
              <a:rPr lang="en-US" altLang="en-US" sz="7200" b="1" dirty="0">
                <a:solidFill>
                  <a:schemeClr val="tx1"/>
                </a:solidFill>
              </a:rPr>
              <a:t>Market Basket Example</a:t>
            </a:r>
            <a:endParaRPr lang="en-US" sz="7200" b="1" dirty="0">
              <a:solidFill>
                <a:schemeClr val="tx1"/>
              </a:solidFill>
            </a:endParaRPr>
          </a:p>
        </p:txBody>
      </p:sp>
    </p:spTree>
    <p:extLst>
      <p:ext uri="{BB962C8B-B14F-4D97-AF65-F5344CB8AC3E}">
        <p14:creationId xmlns:p14="http://schemas.microsoft.com/office/powerpoint/2010/main" val="28386498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Determine the Maximum Size of Itemset</a:t>
            </a:r>
          </a:p>
        </p:txBody>
      </p:sp>
      <p:sp>
        <p:nvSpPr>
          <p:cNvPr id="3" name="Content Placeholder 2"/>
          <p:cNvSpPr>
            <a:spLocks noGrp="1"/>
          </p:cNvSpPr>
          <p:nvPr>
            <p:ph idx="1"/>
          </p:nvPr>
        </p:nvSpPr>
        <p:spPr/>
        <p:txBody>
          <a:bodyPr anchor="ctr">
            <a:normAutofit/>
          </a:bodyPr>
          <a:lstStyle/>
          <a:p>
            <a:pPr marL="771525" indent="-771525">
              <a:lnSpc>
                <a:spcPct val="125000"/>
              </a:lnSpc>
              <a:spcBef>
                <a:spcPts val="900"/>
              </a:spcBef>
              <a:buFont typeface="+mj-lt"/>
              <a:buAutoNum type="arabicPeriod"/>
            </a:pPr>
            <a:r>
              <a:rPr lang="en-US" sz="3900" dirty="0"/>
              <a:t>Determine the number of items in every transaction.</a:t>
            </a:r>
          </a:p>
          <a:p>
            <a:pPr marL="771525" indent="-771525">
              <a:lnSpc>
                <a:spcPct val="125000"/>
              </a:lnSpc>
              <a:spcBef>
                <a:spcPts val="900"/>
              </a:spcBef>
              <a:buFont typeface="+mj-lt"/>
              <a:buAutoNum type="arabicPeriod"/>
            </a:pPr>
            <a:r>
              <a:rPr lang="en-US" sz="3900" dirty="0"/>
              <a:t>Create a frequency table of the results from (1).</a:t>
            </a:r>
          </a:p>
          <a:p>
            <a:pPr marL="771525" indent="-771525">
              <a:lnSpc>
                <a:spcPct val="125000"/>
              </a:lnSpc>
              <a:spcBef>
                <a:spcPts val="900"/>
              </a:spcBef>
              <a:buFont typeface="+mj-lt"/>
              <a:buAutoNum type="arabicPeriod"/>
            </a:pPr>
            <a:r>
              <a:rPr lang="en-US" sz="3900" dirty="0"/>
              <a:t>Consider the median number of items in a transaction.</a:t>
            </a:r>
          </a:p>
        </p:txBody>
      </p:sp>
    </p:spTree>
    <p:extLst>
      <p:ext uri="{BB962C8B-B14F-4D97-AF65-F5344CB8AC3E}">
        <p14:creationId xmlns:p14="http://schemas.microsoft.com/office/powerpoint/2010/main" val="3879586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Minimum Support and Confidence</a:t>
            </a:r>
          </a:p>
        </p:txBody>
      </p:sp>
      <p:sp>
        <p:nvSpPr>
          <p:cNvPr id="3" name="Content Placeholder 2"/>
          <p:cNvSpPr>
            <a:spLocks noGrp="1"/>
          </p:cNvSpPr>
          <p:nvPr>
            <p:ph idx="1"/>
          </p:nvPr>
        </p:nvSpPr>
        <p:spPr/>
        <p:txBody>
          <a:bodyPr anchor="ctr">
            <a:noAutofit/>
          </a:bodyPr>
          <a:lstStyle/>
          <a:p>
            <a:pPr marL="771525" indent="-771525">
              <a:lnSpc>
                <a:spcPct val="125000"/>
              </a:lnSpc>
              <a:spcBef>
                <a:spcPts val="900"/>
              </a:spcBef>
              <a:buFont typeface="+mj-lt"/>
              <a:buAutoNum type="arabicPeriod"/>
            </a:pPr>
            <a:r>
              <a:rPr lang="en-US" sz="3900" dirty="0"/>
              <a:t>If resources permit, try lower Support and Confidence thresholds.</a:t>
            </a:r>
          </a:p>
          <a:p>
            <a:pPr lvl="1">
              <a:lnSpc>
                <a:spcPct val="125000"/>
              </a:lnSpc>
              <a:spcBef>
                <a:spcPts val="900"/>
              </a:spcBef>
            </a:pPr>
            <a:r>
              <a:rPr lang="en-US" sz="3300" dirty="0"/>
              <a:t>Try threshold = 1 / (Number of Transactions)</a:t>
            </a:r>
          </a:p>
          <a:p>
            <a:pPr marL="771525" indent="-771525">
              <a:lnSpc>
                <a:spcPct val="125000"/>
              </a:lnSpc>
              <a:spcBef>
                <a:spcPts val="900"/>
              </a:spcBef>
              <a:buFont typeface="+mj-lt"/>
              <a:buAutoNum type="arabicPeriod"/>
            </a:pPr>
            <a:r>
              <a:rPr lang="en-US" sz="3900" dirty="0"/>
              <a:t>Plot Support versus Confidence (i.e., Support on the vertical axis and Confidence on the horizontal axis)</a:t>
            </a:r>
          </a:p>
          <a:p>
            <a:pPr lvl="1">
              <a:lnSpc>
                <a:spcPct val="125000"/>
              </a:lnSpc>
              <a:spcBef>
                <a:spcPts val="900"/>
              </a:spcBef>
            </a:pPr>
            <a:r>
              <a:rPr lang="en-US" sz="3300" dirty="0"/>
              <a:t>Optionally make the size of the marker proportional to the Lift</a:t>
            </a:r>
          </a:p>
          <a:p>
            <a:pPr marL="771525" indent="-771525">
              <a:lnSpc>
                <a:spcPct val="125000"/>
              </a:lnSpc>
              <a:spcBef>
                <a:spcPts val="900"/>
              </a:spcBef>
              <a:buFont typeface="+mj-lt"/>
              <a:buAutoNum type="arabicPeriod"/>
            </a:pPr>
            <a:r>
              <a:rPr lang="en-US" sz="3900" dirty="0"/>
              <a:t>Determine the practical thresholds for Support and Confidence</a:t>
            </a:r>
          </a:p>
          <a:p>
            <a:pPr lvl="1">
              <a:lnSpc>
                <a:spcPct val="125000"/>
              </a:lnSpc>
              <a:spcBef>
                <a:spcPts val="900"/>
              </a:spcBef>
            </a:pPr>
            <a:r>
              <a:rPr lang="en-US" sz="3300" dirty="0"/>
              <a:t>Use your analytical judgment to choose rules whose Confidence is above your comfort level, to draw a boundary to separate rules according to their Support.</a:t>
            </a:r>
          </a:p>
        </p:txBody>
      </p:sp>
    </p:spTree>
    <p:extLst>
      <p:ext uri="{BB962C8B-B14F-4D97-AF65-F5344CB8AC3E}">
        <p14:creationId xmlns:p14="http://schemas.microsoft.com/office/powerpoint/2010/main" val="29818665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Imaginary Store Market Basket Example</a:t>
            </a:r>
          </a:p>
        </p:txBody>
      </p:sp>
      <p:sp>
        <p:nvSpPr>
          <p:cNvPr id="3" name="Content Placeholder 2"/>
          <p:cNvSpPr>
            <a:spLocks noGrp="1"/>
          </p:cNvSpPr>
          <p:nvPr>
            <p:ph idx="1"/>
          </p:nvPr>
        </p:nvSpPr>
        <p:spPr>
          <a:xfrm>
            <a:off x="1226978" y="2330948"/>
            <a:ext cx="7543800" cy="6172200"/>
          </a:xfrm>
          <a:solidFill>
            <a:schemeClr val="accent2">
              <a:lumMod val="20000"/>
              <a:lumOff val="80000"/>
            </a:schemeClr>
          </a:solidFill>
          <a:ln w="19050">
            <a:solidFill>
              <a:schemeClr val="tx1"/>
            </a:solidFill>
          </a:ln>
        </p:spPr>
        <p:txBody>
          <a:bodyPr anchor="ctr">
            <a:normAutofit lnSpcReduction="10000"/>
          </a:bodyPr>
          <a:lstStyle/>
          <a:p>
            <a:pPr marL="0" indent="0" algn="ctr">
              <a:lnSpc>
                <a:spcPct val="135000"/>
              </a:lnSpc>
              <a:spcBef>
                <a:spcPts val="900"/>
              </a:spcBef>
              <a:buNone/>
            </a:pPr>
            <a:r>
              <a:rPr lang="en-US" sz="3900" b="1" dirty="0"/>
              <a:t>Data</a:t>
            </a:r>
          </a:p>
          <a:p>
            <a:pPr marL="960120" indent="-685800">
              <a:lnSpc>
                <a:spcPct val="135000"/>
              </a:lnSpc>
              <a:spcBef>
                <a:spcPts val="900"/>
              </a:spcBef>
            </a:pPr>
            <a:r>
              <a:rPr lang="en-US" sz="3900" dirty="0"/>
              <a:t>Recorded transactions of 995 customers in this CSV file</a:t>
            </a:r>
            <a:r>
              <a:rPr lang="en-US" sz="3900"/>
              <a:t>: </a:t>
            </a:r>
            <a:r>
              <a:rPr lang="en-US" sz="3900" b="1" dirty="0"/>
              <a:t>I</a:t>
            </a:r>
            <a:r>
              <a:rPr lang="en-US" sz="3900" b="1"/>
              <a:t>maginary</a:t>
            </a:r>
            <a:r>
              <a:rPr lang="en-US" sz="3900" b="1" dirty="0"/>
              <a:t>_Store.csv</a:t>
            </a:r>
            <a:r>
              <a:rPr lang="en-US" sz="3900" dirty="0"/>
              <a:t>.</a:t>
            </a:r>
          </a:p>
          <a:p>
            <a:pPr marL="960120" indent="-685800">
              <a:lnSpc>
                <a:spcPct val="135000"/>
              </a:lnSpc>
              <a:spcBef>
                <a:spcPts val="900"/>
              </a:spcBef>
            </a:pPr>
            <a:r>
              <a:rPr lang="en-US" sz="3900" dirty="0"/>
              <a:t>Contains 7,037 rows of observations and two features.</a:t>
            </a:r>
          </a:p>
        </p:txBody>
      </p:sp>
      <p:sp>
        <p:nvSpPr>
          <p:cNvPr id="6" name="Content Placeholder 2">
            <a:extLst>
              <a:ext uri="{FF2B5EF4-FFF2-40B4-BE49-F238E27FC236}">
                <a16:creationId xmlns:a16="http://schemas.microsoft.com/office/drawing/2014/main" id="{83369591-841D-4187-9440-09D8A3850EF0}"/>
              </a:ext>
            </a:extLst>
          </p:cNvPr>
          <p:cNvSpPr txBox="1">
            <a:spLocks/>
          </p:cNvSpPr>
          <p:nvPr/>
        </p:nvSpPr>
        <p:spPr>
          <a:xfrm>
            <a:off x="9517222" y="2330948"/>
            <a:ext cx="7543800" cy="6172200"/>
          </a:xfrm>
          <a:prstGeom prst="rect">
            <a:avLst/>
          </a:prstGeom>
          <a:solidFill>
            <a:schemeClr val="accent2">
              <a:lumMod val="20000"/>
              <a:lumOff val="80000"/>
            </a:schemeClr>
          </a:solidFill>
          <a:ln w="19050">
            <a:solidFill>
              <a:schemeClr val="tx1"/>
            </a:solidFill>
          </a:ln>
        </p:spPr>
        <p:txBody>
          <a:bodyPr vert="horz" lIns="137160" tIns="68580" rIns="137160" bIns="6858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5000"/>
              </a:lnSpc>
              <a:spcBef>
                <a:spcPts val="900"/>
              </a:spcBef>
              <a:buNone/>
            </a:pPr>
            <a:r>
              <a:rPr lang="en-US" sz="3900" b="1" dirty="0"/>
              <a:t>Features</a:t>
            </a:r>
          </a:p>
          <a:p>
            <a:pPr lvl="1" indent="-685800">
              <a:lnSpc>
                <a:spcPct val="125000"/>
              </a:lnSpc>
              <a:spcBef>
                <a:spcPts val="900"/>
              </a:spcBef>
            </a:pPr>
            <a:r>
              <a:rPr lang="en-US" sz="3900" i="1" dirty="0"/>
              <a:t>Customer</a:t>
            </a:r>
            <a:r>
              <a:rPr lang="en-US" sz="3900" dirty="0"/>
              <a:t>: A unique identifier of a customer</a:t>
            </a:r>
          </a:p>
          <a:p>
            <a:pPr lvl="1" indent="-685800">
              <a:lnSpc>
                <a:spcPct val="125000"/>
              </a:lnSpc>
              <a:spcBef>
                <a:spcPts val="900"/>
              </a:spcBef>
            </a:pPr>
            <a:r>
              <a:rPr lang="en-US" sz="3900" i="1" dirty="0"/>
              <a:t>Item</a:t>
            </a:r>
            <a:r>
              <a:rPr lang="en-US" sz="3900" dirty="0"/>
              <a:t>: Name of item purchased by the customer</a:t>
            </a:r>
          </a:p>
          <a:p>
            <a:pPr lvl="1" indent="-685800">
              <a:lnSpc>
                <a:spcPct val="125000"/>
              </a:lnSpc>
              <a:spcBef>
                <a:spcPts val="900"/>
              </a:spcBef>
            </a:pPr>
            <a:r>
              <a:rPr lang="en-US" sz="3900" dirty="0"/>
              <a:t>Both are treated as </a:t>
            </a:r>
            <a:r>
              <a:rPr lang="en-US" sz="3900" i="1" dirty="0"/>
              <a:t>Strings</a:t>
            </a:r>
          </a:p>
        </p:txBody>
      </p:sp>
    </p:spTree>
    <p:extLst>
      <p:ext uri="{BB962C8B-B14F-4D97-AF65-F5344CB8AC3E}">
        <p14:creationId xmlns:p14="http://schemas.microsoft.com/office/powerpoint/2010/main" val="33156054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72AEA9-0A49-B312-6FAC-7331F45CCD0D}"/>
              </a:ext>
            </a:extLst>
          </p:cNvPr>
          <p:cNvSpPr>
            <a:spLocks noGrp="1"/>
          </p:cNvSpPr>
          <p:nvPr>
            <p:ph type="title"/>
          </p:nvPr>
        </p:nvSpPr>
        <p:spPr/>
        <p:txBody>
          <a:bodyPr/>
          <a:lstStyle/>
          <a:p>
            <a:pPr algn="ctr"/>
            <a:r>
              <a:rPr lang="en-US" b="1" dirty="0"/>
              <a:t>Imaginary Store Market Basket Example</a:t>
            </a:r>
          </a:p>
        </p:txBody>
      </p:sp>
      <p:sp>
        <p:nvSpPr>
          <p:cNvPr id="2" name="Arrow: Right 1">
            <a:extLst>
              <a:ext uri="{FF2B5EF4-FFF2-40B4-BE49-F238E27FC236}">
                <a16:creationId xmlns:a16="http://schemas.microsoft.com/office/drawing/2014/main" id="{39A02DDD-A6F4-43A5-D306-A03B13DA8E81}"/>
              </a:ext>
            </a:extLst>
          </p:cNvPr>
          <p:cNvSpPr/>
          <p:nvPr/>
        </p:nvSpPr>
        <p:spPr>
          <a:xfrm>
            <a:off x="2286000" y="2743200"/>
            <a:ext cx="13716000" cy="4800600"/>
          </a:xfrm>
          <a:prstGeom prst="rightArrow">
            <a:avLst/>
          </a:prstGeom>
          <a:gradFill flip="none" rotWithShape="1">
            <a:gsLst>
              <a:gs pos="0">
                <a:schemeClr val="accent2">
                  <a:lumMod val="40000"/>
                  <a:lumOff val="60000"/>
                  <a:shade val="30000"/>
                  <a:satMod val="115000"/>
                </a:schemeClr>
              </a:gs>
              <a:gs pos="50000">
                <a:schemeClr val="accent2">
                  <a:lumMod val="40000"/>
                  <a:lumOff val="60000"/>
                  <a:shade val="67500"/>
                  <a:satMod val="115000"/>
                </a:schemeClr>
              </a:gs>
              <a:gs pos="100000">
                <a:schemeClr val="accent2">
                  <a:lumMod val="40000"/>
                  <a:lumOff val="60000"/>
                  <a:shade val="100000"/>
                  <a:satMod val="115000"/>
                </a:schemeClr>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200" b="1" dirty="0">
                <a:solidFill>
                  <a:schemeClr val="bg2"/>
                </a:solidFill>
              </a:rPr>
              <a:t>Module 3 Imaginary Store Association Rule.py</a:t>
            </a:r>
          </a:p>
        </p:txBody>
      </p:sp>
    </p:spTree>
    <p:extLst>
      <p:ext uri="{BB962C8B-B14F-4D97-AF65-F5344CB8AC3E}">
        <p14:creationId xmlns:p14="http://schemas.microsoft.com/office/powerpoint/2010/main" val="4346502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 Perspective On Highest Support</a:t>
            </a:r>
          </a:p>
        </p:txBody>
      </p:sp>
      <p:sp>
        <p:nvSpPr>
          <p:cNvPr id="3" name="Content Placeholder 2"/>
          <p:cNvSpPr>
            <a:spLocks noGrp="1"/>
          </p:cNvSpPr>
          <p:nvPr>
            <p:ph idx="1"/>
          </p:nvPr>
        </p:nvSpPr>
        <p:spPr>
          <a:xfrm>
            <a:off x="1257299" y="2738438"/>
            <a:ext cx="10058400" cy="6527007"/>
          </a:xfrm>
        </p:spPr>
        <p:txBody>
          <a:bodyPr anchor="ctr">
            <a:noAutofit/>
          </a:bodyPr>
          <a:lstStyle/>
          <a:p>
            <a:pPr>
              <a:lnSpc>
                <a:spcPct val="125000"/>
              </a:lnSpc>
              <a:spcBef>
                <a:spcPts val="900"/>
              </a:spcBef>
            </a:pPr>
            <a:r>
              <a:rPr lang="en-US" sz="3900" dirty="0"/>
              <a:t>The item </a:t>
            </a:r>
            <a:r>
              <a:rPr lang="en-US" sz="3900" i="1" dirty="0"/>
              <a:t>Chips</a:t>
            </a:r>
            <a:r>
              <a:rPr lang="en-US" sz="3900" dirty="0"/>
              <a:t> appeared in the baskets of 698 customers.  Thus, Support{Chips} = 0.702</a:t>
            </a:r>
          </a:p>
          <a:p>
            <a:pPr>
              <a:lnSpc>
                <a:spcPct val="125000"/>
              </a:lnSpc>
              <a:spcBef>
                <a:spcPts val="900"/>
              </a:spcBef>
            </a:pPr>
            <a:r>
              <a:rPr lang="en-US" sz="3900" dirty="0"/>
              <a:t>Since including additional items will only decrease the Support, this suggests that the highest support that we can get from this data is 0.702. </a:t>
            </a:r>
          </a:p>
        </p:txBody>
      </p:sp>
      <p:graphicFrame>
        <p:nvGraphicFramePr>
          <p:cNvPr id="5" name="Table 4">
            <a:extLst>
              <a:ext uri="{FF2B5EF4-FFF2-40B4-BE49-F238E27FC236}">
                <a16:creationId xmlns:a16="http://schemas.microsoft.com/office/drawing/2014/main" id="{DFB9FADE-D545-43AB-A223-F59B26EE0F53}"/>
              </a:ext>
            </a:extLst>
          </p:cNvPr>
          <p:cNvGraphicFramePr>
            <a:graphicFrameLocks noGrp="1"/>
          </p:cNvGraphicFramePr>
          <p:nvPr>
            <p:extLst>
              <p:ext uri="{D42A27DB-BD31-4B8C-83A1-F6EECF244321}">
                <p14:modId xmlns:p14="http://schemas.microsoft.com/office/powerpoint/2010/main" val="1143141876"/>
              </p:ext>
            </p:extLst>
          </p:nvPr>
        </p:nvGraphicFramePr>
        <p:xfrm>
          <a:off x="11740636" y="1941399"/>
          <a:ext cx="5029200" cy="6995160"/>
        </p:xfrm>
        <a:graphic>
          <a:graphicData uri="http://schemas.openxmlformats.org/drawingml/2006/table">
            <a:tbl>
              <a:tblPr firstRow="1">
                <a:tableStyleId>{21E4AEA4-8DFA-4A89-87EB-49C32662AFE0}</a:tableStyleId>
              </a:tblPr>
              <a:tblGrid>
                <a:gridCol w="1645920">
                  <a:extLst>
                    <a:ext uri="{9D8B030D-6E8A-4147-A177-3AD203B41FA5}">
                      <a16:colId xmlns:a16="http://schemas.microsoft.com/office/drawing/2014/main" val="2425775905"/>
                    </a:ext>
                  </a:extLst>
                </a:gridCol>
                <a:gridCol w="1737360">
                  <a:extLst>
                    <a:ext uri="{9D8B030D-6E8A-4147-A177-3AD203B41FA5}">
                      <a16:colId xmlns:a16="http://schemas.microsoft.com/office/drawing/2014/main" val="4045019462"/>
                    </a:ext>
                  </a:extLst>
                </a:gridCol>
                <a:gridCol w="1645920">
                  <a:extLst>
                    <a:ext uri="{9D8B030D-6E8A-4147-A177-3AD203B41FA5}">
                      <a16:colId xmlns:a16="http://schemas.microsoft.com/office/drawing/2014/main" val="2243840255"/>
                    </a:ext>
                  </a:extLst>
                </a:gridCol>
              </a:tblGrid>
              <a:tr h="411480">
                <a:tc>
                  <a:txBody>
                    <a:bodyPr/>
                    <a:lstStyle/>
                    <a:p>
                      <a:pPr algn="l" fontAlgn="b"/>
                      <a:r>
                        <a:rPr lang="en-US" sz="2400" b="1"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Item</a:t>
                      </a:r>
                      <a:endParaRPr lang="en-US" sz="24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274320" marR="11430" marT="11430" marB="0" anchor="ctr"/>
                </a:tc>
                <a:tc>
                  <a:txBody>
                    <a:bodyPr/>
                    <a:lstStyle/>
                    <a:p>
                      <a:pPr algn="ctr" fontAlgn="b"/>
                      <a:r>
                        <a:rPr lang="en-US" sz="2400" b="1"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Frequency</a:t>
                      </a:r>
                      <a:endParaRPr lang="en-US" sz="24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1430" marR="11430" marT="11430" marB="0" anchor="ctr"/>
                </a:tc>
                <a:tc>
                  <a:txBody>
                    <a:bodyPr/>
                    <a:lstStyle/>
                    <a:p>
                      <a:pPr algn="ctr" fontAlgn="b"/>
                      <a:r>
                        <a:rPr lang="en-US" sz="2400" b="1"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Support</a:t>
                      </a:r>
                      <a:endParaRPr lang="en-US" sz="24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1430" marR="11430" marT="11430" marB="0" anchor="ctr"/>
                </a:tc>
                <a:extLst>
                  <a:ext uri="{0D108BD9-81ED-4DB2-BD59-A6C34878D82A}">
                    <a16:rowId xmlns:a16="http://schemas.microsoft.com/office/drawing/2014/main" val="3394665241"/>
                  </a:ext>
                </a:extLst>
              </a:tr>
              <a:tr h="411480">
                <a:tc>
                  <a:txBody>
                    <a:bodyPr/>
                    <a:lstStyle/>
                    <a:p>
                      <a:pPr algn="l" fontAlgn="b"/>
                      <a:r>
                        <a:rPr lang="en-US" sz="240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Chips</a:t>
                      </a:r>
                      <a:endParaRPr lang="en-US" sz="2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274320" marR="11430" marT="11430" marB="0" anchor="ctr"/>
                </a:tc>
                <a:tc>
                  <a:txBody>
                    <a:bodyPr/>
                    <a:lstStyle/>
                    <a:p>
                      <a:pPr algn="ctr" fontAlgn="b"/>
                      <a:r>
                        <a:rPr lang="en-US" sz="240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698</a:t>
                      </a:r>
                      <a:endParaRPr lang="en-US" sz="2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1430" marR="9144" marT="11430" marB="0" anchor="ctr"/>
                </a:tc>
                <a:tc>
                  <a:txBody>
                    <a:bodyPr/>
                    <a:lstStyle/>
                    <a:p>
                      <a:pPr algn="r" fontAlgn="b"/>
                      <a:r>
                        <a:rPr lang="en-US" sz="240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0.702</a:t>
                      </a:r>
                      <a:endParaRPr lang="en-US" sz="2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1430" marR="411480" marT="11430" marB="0" anchor="ctr"/>
                </a:tc>
                <a:extLst>
                  <a:ext uri="{0D108BD9-81ED-4DB2-BD59-A6C34878D82A}">
                    <a16:rowId xmlns:a16="http://schemas.microsoft.com/office/drawing/2014/main" val="2330946434"/>
                  </a:ext>
                </a:extLst>
              </a:tr>
              <a:tr h="411480">
                <a:tc>
                  <a:txBody>
                    <a:bodyPr/>
                    <a:lstStyle/>
                    <a:p>
                      <a:pPr algn="l" fontAlgn="b"/>
                      <a:r>
                        <a:rPr lang="en-US" sz="240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Cheese</a:t>
                      </a:r>
                      <a:endParaRPr lang="en-US" sz="2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274320" marR="11430" marT="11430" marB="0" anchor="ctr"/>
                </a:tc>
                <a:tc>
                  <a:txBody>
                    <a:bodyPr/>
                    <a:lstStyle/>
                    <a:p>
                      <a:pPr algn="ctr" fontAlgn="b"/>
                      <a:r>
                        <a:rPr lang="en-US" sz="240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696</a:t>
                      </a:r>
                      <a:endParaRPr lang="en-US" sz="2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1430" marR="9144" marT="11430" marB="0" anchor="ctr"/>
                </a:tc>
                <a:tc>
                  <a:txBody>
                    <a:bodyPr/>
                    <a:lstStyle/>
                    <a:p>
                      <a:pPr algn="r" fontAlgn="b"/>
                      <a:r>
                        <a:rPr lang="en-US" sz="240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0.699</a:t>
                      </a:r>
                      <a:endParaRPr lang="en-US" sz="2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1430" marR="411480" marT="11430" marB="0" anchor="ctr"/>
                </a:tc>
                <a:extLst>
                  <a:ext uri="{0D108BD9-81ED-4DB2-BD59-A6C34878D82A}">
                    <a16:rowId xmlns:a16="http://schemas.microsoft.com/office/drawing/2014/main" val="400842553"/>
                  </a:ext>
                </a:extLst>
              </a:tr>
              <a:tr h="411480">
                <a:tc>
                  <a:txBody>
                    <a:bodyPr/>
                    <a:lstStyle/>
                    <a:p>
                      <a:pPr algn="l" fontAlgn="b"/>
                      <a:r>
                        <a:rPr lang="en-US" sz="240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Cereal</a:t>
                      </a:r>
                      <a:endParaRPr lang="en-US" sz="2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274320" marR="11430" marT="11430" marB="0" anchor="ctr"/>
                </a:tc>
                <a:tc>
                  <a:txBody>
                    <a:bodyPr/>
                    <a:lstStyle/>
                    <a:p>
                      <a:pPr algn="ctr" fontAlgn="b"/>
                      <a:r>
                        <a:rPr lang="en-US" sz="240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639</a:t>
                      </a:r>
                      <a:endParaRPr lang="en-US" sz="2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1430" marR="9144" marT="11430" marB="0" anchor="ctr"/>
                </a:tc>
                <a:tc>
                  <a:txBody>
                    <a:bodyPr/>
                    <a:lstStyle/>
                    <a:p>
                      <a:pPr algn="r" fontAlgn="b"/>
                      <a:r>
                        <a:rPr lang="en-US" sz="240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0.642</a:t>
                      </a:r>
                      <a:endParaRPr lang="en-US" sz="2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1430" marR="411480" marT="11430" marB="0" anchor="ctr"/>
                </a:tc>
                <a:extLst>
                  <a:ext uri="{0D108BD9-81ED-4DB2-BD59-A6C34878D82A}">
                    <a16:rowId xmlns:a16="http://schemas.microsoft.com/office/drawing/2014/main" val="221204195"/>
                  </a:ext>
                </a:extLst>
              </a:tr>
              <a:tr h="411480">
                <a:tc>
                  <a:txBody>
                    <a:bodyPr/>
                    <a:lstStyle/>
                    <a:p>
                      <a:pPr algn="l" fontAlgn="b"/>
                      <a:r>
                        <a:rPr lang="en-US" sz="240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Butter</a:t>
                      </a:r>
                      <a:endParaRPr lang="en-US" sz="24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274320" marR="11430" marT="11430" marB="0" anchor="ctr"/>
                </a:tc>
                <a:tc>
                  <a:txBody>
                    <a:bodyPr/>
                    <a:lstStyle/>
                    <a:p>
                      <a:pPr algn="ctr" fontAlgn="b"/>
                      <a:r>
                        <a:rPr lang="en-US" sz="240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583</a:t>
                      </a:r>
                      <a:endParaRPr lang="en-US" sz="2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1430" marR="9144" marT="11430" marB="0" anchor="ctr"/>
                </a:tc>
                <a:tc>
                  <a:txBody>
                    <a:bodyPr/>
                    <a:lstStyle/>
                    <a:p>
                      <a:pPr algn="r" fontAlgn="b"/>
                      <a:r>
                        <a:rPr lang="en-US" sz="240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0.586</a:t>
                      </a:r>
                      <a:endParaRPr lang="en-US" sz="2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1430" marR="411480" marT="11430" marB="0" anchor="ctr"/>
                </a:tc>
                <a:extLst>
                  <a:ext uri="{0D108BD9-81ED-4DB2-BD59-A6C34878D82A}">
                    <a16:rowId xmlns:a16="http://schemas.microsoft.com/office/drawing/2014/main" val="3753609640"/>
                  </a:ext>
                </a:extLst>
              </a:tr>
              <a:tr h="411480">
                <a:tc>
                  <a:txBody>
                    <a:bodyPr/>
                    <a:lstStyle/>
                    <a:p>
                      <a:pPr algn="l" fontAlgn="b"/>
                      <a:r>
                        <a:rPr lang="en-US" sz="240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Buns</a:t>
                      </a:r>
                      <a:endParaRPr lang="en-US" sz="2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274320" marR="11430" marT="11430" marB="0" anchor="ctr"/>
                </a:tc>
                <a:tc>
                  <a:txBody>
                    <a:bodyPr/>
                    <a:lstStyle/>
                    <a:p>
                      <a:pPr algn="ctr" fontAlgn="b"/>
                      <a:r>
                        <a:rPr lang="en-US" sz="240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571</a:t>
                      </a:r>
                      <a:endParaRPr lang="en-US" sz="24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1430" marR="9144" marT="11430" marB="0" anchor="ctr"/>
                </a:tc>
                <a:tc>
                  <a:txBody>
                    <a:bodyPr/>
                    <a:lstStyle/>
                    <a:p>
                      <a:pPr algn="r" fontAlgn="b"/>
                      <a:r>
                        <a:rPr lang="en-US" sz="240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0.574</a:t>
                      </a:r>
                      <a:endParaRPr lang="en-US" sz="2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1430" marR="411480" marT="11430" marB="0" anchor="ctr"/>
                </a:tc>
                <a:extLst>
                  <a:ext uri="{0D108BD9-81ED-4DB2-BD59-A6C34878D82A}">
                    <a16:rowId xmlns:a16="http://schemas.microsoft.com/office/drawing/2014/main" val="2503573201"/>
                  </a:ext>
                </a:extLst>
              </a:tr>
              <a:tr h="411480">
                <a:tc>
                  <a:txBody>
                    <a:bodyPr/>
                    <a:lstStyle/>
                    <a:p>
                      <a:pPr algn="l" fontAlgn="b"/>
                      <a:r>
                        <a:rPr lang="en-US" sz="240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Bread</a:t>
                      </a:r>
                      <a:endParaRPr lang="en-US" sz="24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274320" marR="11430" marT="11430" marB="0" anchor="ctr"/>
                </a:tc>
                <a:tc>
                  <a:txBody>
                    <a:bodyPr/>
                    <a:lstStyle/>
                    <a:p>
                      <a:pPr algn="ctr" fontAlgn="b"/>
                      <a:r>
                        <a:rPr lang="en-US" sz="240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560</a:t>
                      </a:r>
                      <a:endParaRPr lang="en-US" sz="2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1430" marR="9144" marT="11430" marB="0" anchor="ctr"/>
                </a:tc>
                <a:tc>
                  <a:txBody>
                    <a:bodyPr/>
                    <a:lstStyle/>
                    <a:p>
                      <a:pPr algn="r" fontAlgn="b"/>
                      <a:r>
                        <a:rPr lang="en-US" sz="240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0.563</a:t>
                      </a:r>
                      <a:endParaRPr lang="en-US" sz="2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1430" marR="411480" marT="11430" marB="0" anchor="ctr"/>
                </a:tc>
                <a:extLst>
                  <a:ext uri="{0D108BD9-81ED-4DB2-BD59-A6C34878D82A}">
                    <a16:rowId xmlns:a16="http://schemas.microsoft.com/office/drawing/2014/main" val="414891528"/>
                  </a:ext>
                </a:extLst>
              </a:tr>
              <a:tr h="411480">
                <a:tc>
                  <a:txBody>
                    <a:bodyPr/>
                    <a:lstStyle/>
                    <a:p>
                      <a:pPr algn="l" fontAlgn="b"/>
                      <a:r>
                        <a:rPr lang="en-US" sz="240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Bologna</a:t>
                      </a:r>
                      <a:endParaRPr lang="en-US" sz="2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274320" marR="11430" marT="11430" marB="0" anchor="ctr"/>
                </a:tc>
                <a:tc>
                  <a:txBody>
                    <a:bodyPr/>
                    <a:lstStyle/>
                    <a:p>
                      <a:pPr algn="ctr" fontAlgn="b"/>
                      <a:r>
                        <a:rPr lang="en-US" sz="240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512</a:t>
                      </a:r>
                      <a:endParaRPr lang="en-US" sz="24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1430" marR="9144" marT="11430" marB="0" anchor="ctr"/>
                </a:tc>
                <a:tc>
                  <a:txBody>
                    <a:bodyPr/>
                    <a:lstStyle/>
                    <a:p>
                      <a:pPr algn="r" fontAlgn="b"/>
                      <a:r>
                        <a:rPr lang="en-US" sz="240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0.515</a:t>
                      </a:r>
                      <a:endParaRPr lang="en-US" sz="2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1430" marR="411480" marT="11430" marB="0" anchor="ctr"/>
                </a:tc>
                <a:extLst>
                  <a:ext uri="{0D108BD9-81ED-4DB2-BD59-A6C34878D82A}">
                    <a16:rowId xmlns:a16="http://schemas.microsoft.com/office/drawing/2014/main" val="2939857847"/>
                  </a:ext>
                </a:extLst>
              </a:tr>
              <a:tr h="411480">
                <a:tc>
                  <a:txBody>
                    <a:bodyPr/>
                    <a:lstStyle/>
                    <a:p>
                      <a:pPr algn="l" fontAlgn="b"/>
                      <a:r>
                        <a:rPr lang="en-US" sz="240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Bananas</a:t>
                      </a:r>
                      <a:endParaRPr lang="en-US" sz="24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274320" marR="11430" marT="11430" marB="0" anchor="ctr"/>
                </a:tc>
                <a:tc>
                  <a:txBody>
                    <a:bodyPr/>
                    <a:lstStyle/>
                    <a:p>
                      <a:pPr algn="ctr" fontAlgn="b"/>
                      <a:r>
                        <a:rPr lang="en-US" sz="240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467</a:t>
                      </a:r>
                      <a:endParaRPr lang="en-US" sz="24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1430" marR="9144" marT="11430" marB="0" anchor="ctr"/>
                </a:tc>
                <a:tc>
                  <a:txBody>
                    <a:bodyPr/>
                    <a:lstStyle/>
                    <a:p>
                      <a:pPr algn="r" fontAlgn="b"/>
                      <a:r>
                        <a:rPr lang="en-US" sz="240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0.469</a:t>
                      </a:r>
                      <a:endParaRPr lang="en-US" sz="2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1430" marR="411480" marT="11430" marB="0" anchor="ctr"/>
                </a:tc>
                <a:extLst>
                  <a:ext uri="{0D108BD9-81ED-4DB2-BD59-A6C34878D82A}">
                    <a16:rowId xmlns:a16="http://schemas.microsoft.com/office/drawing/2014/main" val="2905958840"/>
                  </a:ext>
                </a:extLst>
              </a:tr>
              <a:tr h="411480">
                <a:tc>
                  <a:txBody>
                    <a:bodyPr/>
                    <a:lstStyle/>
                    <a:p>
                      <a:pPr algn="l" fontAlgn="b"/>
                      <a:r>
                        <a:rPr lang="en-US" sz="240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Eggs</a:t>
                      </a:r>
                      <a:endParaRPr lang="en-US" sz="2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274320" marR="11430" marT="11430" marB="0" anchor="ctr"/>
                </a:tc>
                <a:tc>
                  <a:txBody>
                    <a:bodyPr/>
                    <a:lstStyle/>
                    <a:p>
                      <a:pPr algn="ctr" fontAlgn="b"/>
                      <a:r>
                        <a:rPr lang="en-US" sz="240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458</a:t>
                      </a:r>
                      <a:endParaRPr lang="en-US" sz="24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1430" marR="9144" marT="11430" marB="0" anchor="ctr"/>
                </a:tc>
                <a:tc>
                  <a:txBody>
                    <a:bodyPr/>
                    <a:lstStyle/>
                    <a:p>
                      <a:pPr algn="r" fontAlgn="b"/>
                      <a:r>
                        <a:rPr lang="en-US" sz="240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0.460</a:t>
                      </a:r>
                      <a:endParaRPr lang="en-US" sz="2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1430" marR="411480" marT="11430" marB="0" anchor="ctr"/>
                </a:tc>
                <a:extLst>
                  <a:ext uri="{0D108BD9-81ED-4DB2-BD59-A6C34878D82A}">
                    <a16:rowId xmlns:a16="http://schemas.microsoft.com/office/drawing/2014/main" val="732485438"/>
                  </a:ext>
                </a:extLst>
              </a:tr>
              <a:tr h="411480">
                <a:tc>
                  <a:txBody>
                    <a:bodyPr/>
                    <a:lstStyle/>
                    <a:p>
                      <a:pPr algn="l" fontAlgn="b"/>
                      <a:r>
                        <a:rPr lang="en-US" sz="240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Hotdogs</a:t>
                      </a:r>
                      <a:endParaRPr lang="en-US" sz="24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274320" marR="11430" marT="11430" marB="0" anchor="ctr"/>
                </a:tc>
                <a:tc>
                  <a:txBody>
                    <a:bodyPr/>
                    <a:lstStyle/>
                    <a:p>
                      <a:pPr algn="ctr" fontAlgn="b"/>
                      <a:r>
                        <a:rPr lang="en-US" sz="240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432</a:t>
                      </a:r>
                      <a:endParaRPr lang="en-US" sz="2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1430" marR="9144" marT="11430" marB="0" anchor="ctr"/>
                </a:tc>
                <a:tc>
                  <a:txBody>
                    <a:bodyPr/>
                    <a:lstStyle/>
                    <a:p>
                      <a:pPr algn="r" fontAlgn="b"/>
                      <a:r>
                        <a:rPr lang="en-US" sz="240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0.434</a:t>
                      </a:r>
                      <a:endParaRPr lang="en-US" sz="2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1430" marR="411480" marT="11430" marB="0" anchor="ctr"/>
                </a:tc>
                <a:extLst>
                  <a:ext uri="{0D108BD9-81ED-4DB2-BD59-A6C34878D82A}">
                    <a16:rowId xmlns:a16="http://schemas.microsoft.com/office/drawing/2014/main" val="3618811231"/>
                  </a:ext>
                </a:extLst>
              </a:tr>
              <a:tr h="411480">
                <a:tc>
                  <a:txBody>
                    <a:bodyPr/>
                    <a:lstStyle/>
                    <a:p>
                      <a:pPr algn="l" fontAlgn="b"/>
                      <a:r>
                        <a:rPr lang="en-US" sz="240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Mayo</a:t>
                      </a:r>
                      <a:endParaRPr lang="en-US" sz="2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274320" marR="11430" marT="11430" marB="0" anchor="ctr"/>
                </a:tc>
                <a:tc>
                  <a:txBody>
                    <a:bodyPr/>
                    <a:lstStyle/>
                    <a:p>
                      <a:pPr algn="ctr" fontAlgn="b"/>
                      <a:r>
                        <a:rPr lang="en-US" sz="240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397</a:t>
                      </a:r>
                      <a:endParaRPr lang="en-US" sz="24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1430" marR="9144" marT="11430" marB="0" anchor="ctr"/>
                </a:tc>
                <a:tc>
                  <a:txBody>
                    <a:bodyPr/>
                    <a:lstStyle/>
                    <a:p>
                      <a:pPr algn="r" fontAlgn="b"/>
                      <a:r>
                        <a:rPr lang="en-US" sz="240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0.399</a:t>
                      </a:r>
                      <a:endParaRPr lang="en-US" sz="2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1430" marR="411480" marT="11430" marB="0" anchor="ctr"/>
                </a:tc>
                <a:extLst>
                  <a:ext uri="{0D108BD9-81ED-4DB2-BD59-A6C34878D82A}">
                    <a16:rowId xmlns:a16="http://schemas.microsoft.com/office/drawing/2014/main" val="2058135824"/>
                  </a:ext>
                </a:extLst>
              </a:tr>
              <a:tr h="411480">
                <a:tc>
                  <a:txBody>
                    <a:bodyPr/>
                    <a:lstStyle/>
                    <a:p>
                      <a:pPr algn="l" fontAlgn="b"/>
                      <a:r>
                        <a:rPr lang="en-US" sz="240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Milk</a:t>
                      </a:r>
                      <a:endParaRPr lang="en-US" sz="24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274320" marR="11430" marT="11430" marB="0" anchor="ctr"/>
                </a:tc>
                <a:tc>
                  <a:txBody>
                    <a:bodyPr/>
                    <a:lstStyle/>
                    <a:p>
                      <a:pPr algn="ctr" fontAlgn="b"/>
                      <a:r>
                        <a:rPr lang="en-US" sz="240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341</a:t>
                      </a:r>
                      <a:endParaRPr lang="en-US" sz="24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1430" marR="9144" marT="11430" marB="0" anchor="ctr"/>
                </a:tc>
                <a:tc>
                  <a:txBody>
                    <a:bodyPr/>
                    <a:lstStyle/>
                    <a:p>
                      <a:pPr algn="r" fontAlgn="b"/>
                      <a:r>
                        <a:rPr lang="en-US" sz="240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0.343</a:t>
                      </a:r>
                      <a:endParaRPr lang="en-US" sz="2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1430" marR="411480" marT="11430" marB="0" anchor="ctr"/>
                </a:tc>
                <a:extLst>
                  <a:ext uri="{0D108BD9-81ED-4DB2-BD59-A6C34878D82A}">
                    <a16:rowId xmlns:a16="http://schemas.microsoft.com/office/drawing/2014/main" val="812941022"/>
                  </a:ext>
                </a:extLst>
              </a:tr>
              <a:tr h="411480">
                <a:tc>
                  <a:txBody>
                    <a:bodyPr/>
                    <a:lstStyle/>
                    <a:p>
                      <a:pPr algn="l" fontAlgn="b"/>
                      <a:r>
                        <a:rPr lang="en-US" sz="240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Mustard</a:t>
                      </a:r>
                      <a:endParaRPr lang="en-US" sz="2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274320" marR="11430" marT="11430" marB="0" anchor="ctr"/>
                </a:tc>
                <a:tc>
                  <a:txBody>
                    <a:bodyPr/>
                    <a:lstStyle/>
                    <a:p>
                      <a:pPr algn="ctr" fontAlgn="b"/>
                      <a:r>
                        <a:rPr lang="en-US" sz="240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248</a:t>
                      </a:r>
                      <a:endParaRPr lang="en-US" sz="2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1430" marR="9144" marT="11430" marB="0" anchor="ctr"/>
                </a:tc>
                <a:tc>
                  <a:txBody>
                    <a:bodyPr/>
                    <a:lstStyle/>
                    <a:p>
                      <a:pPr algn="r" fontAlgn="b"/>
                      <a:r>
                        <a:rPr lang="en-US" sz="240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0.249</a:t>
                      </a:r>
                      <a:endParaRPr lang="en-US" sz="2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1430" marR="411480" marT="11430" marB="0" anchor="ctr"/>
                </a:tc>
                <a:extLst>
                  <a:ext uri="{0D108BD9-81ED-4DB2-BD59-A6C34878D82A}">
                    <a16:rowId xmlns:a16="http://schemas.microsoft.com/office/drawing/2014/main" val="1830767347"/>
                  </a:ext>
                </a:extLst>
              </a:tr>
              <a:tr h="411480">
                <a:tc>
                  <a:txBody>
                    <a:bodyPr/>
                    <a:lstStyle/>
                    <a:p>
                      <a:pPr algn="l" fontAlgn="b"/>
                      <a:r>
                        <a:rPr lang="en-US" sz="240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Oranges</a:t>
                      </a:r>
                      <a:endParaRPr lang="en-US" sz="24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274320" marR="11430" marT="11430" marB="0" anchor="ctr"/>
                </a:tc>
                <a:tc>
                  <a:txBody>
                    <a:bodyPr/>
                    <a:lstStyle/>
                    <a:p>
                      <a:pPr algn="ctr" fontAlgn="b"/>
                      <a:r>
                        <a:rPr lang="en-US" sz="240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220</a:t>
                      </a:r>
                      <a:endParaRPr lang="en-US" sz="2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1430" marR="9144" marT="11430" marB="0" anchor="ctr"/>
                </a:tc>
                <a:tc>
                  <a:txBody>
                    <a:bodyPr/>
                    <a:lstStyle/>
                    <a:p>
                      <a:pPr algn="r" fontAlgn="b"/>
                      <a:r>
                        <a:rPr lang="en-US" sz="240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0.221</a:t>
                      </a:r>
                      <a:endParaRPr lang="en-US" sz="2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1430" marR="411480" marT="11430" marB="0" anchor="ctr"/>
                </a:tc>
                <a:extLst>
                  <a:ext uri="{0D108BD9-81ED-4DB2-BD59-A6C34878D82A}">
                    <a16:rowId xmlns:a16="http://schemas.microsoft.com/office/drawing/2014/main" val="4053302761"/>
                  </a:ext>
                </a:extLst>
              </a:tr>
              <a:tr h="411480">
                <a:tc>
                  <a:txBody>
                    <a:bodyPr/>
                    <a:lstStyle/>
                    <a:p>
                      <a:pPr algn="l" fontAlgn="b"/>
                      <a:r>
                        <a:rPr lang="en-US" sz="240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Pickles</a:t>
                      </a:r>
                      <a:endParaRPr lang="en-US" sz="2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274320" marR="11430" marT="11430" marB="0" anchor="ctr"/>
                </a:tc>
                <a:tc>
                  <a:txBody>
                    <a:bodyPr/>
                    <a:lstStyle/>
                    <a:p>
                      <a:pPr algn="ctr" fontAlgn="b"/>
                      <a:r>
                        <a:rPr lang="en-US" sz="240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129</a:t>
                      </a:r>
                      <a:endParaRPr lang="en-US" sz="2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1430" marR="9144" marT="11430" marB="0" anchor="ctr"/>
                </a:tc>
                <a:tc>
                  <a:txBody>
                    <a:bodyPr/>
                    <a:lstStyle/>
                    <a:p>
                      <a:pPr algn="r" fontAlgn="b"/>
                      <a:r>
                        <a:rPr lang="en-US" sz="240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0.130</a:t>
                      </a:r>
                      <a:endParaRPr lang="en-US" sz="2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1430" marR="411480" marT="11430" marB="0" anchor="ctr"/>
                </a:tc>
                <a:extLst>
                  <a:ext uri="{0D108BD9-81ED-4DB2-BD59-A6C34878D82A}">
                    <a16:rowId xmlns:a16="http://schemas.microsoft.com/office/drawing/2014/main" val="1238299053"/>
                  </a:ext>
                </a:extLst>
              </a:tr>
              <a:tr h="411480">
                <a:tc>
                  <a:txBody>
                    <a:bodyPr/>
                    <a:lstStyle/>
                    <a:p>
                      <a:pPr algn="l" fontAlgn="b"/>
                      <a:r>
                        <a:rPr lang="en-US" sz="240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Soda</a:t>
                      </a:r>
                      <a:endParaRPr lang="en-US" sz="2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274320" marR="11430" marT="11430" marB="0" anchor="ctr"/>
                </a:tc>
                <a:tc>
                  <a:txBody>
                    <a:bodyPr/>
                    <a:lstStyle/>
                    <a:p>
                      <a:pPr algn="ctr" fontAlgn="b"/>
                      <a:r>
                        <a:rPr lang="en-US" sz="240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86</a:t>
                      </a:r>
                      <a:endParaRPr lang="en-US" sz="2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1430" marR="9144" marT="11430" marB="0" anchor="ctr"/>
                </a:tc>
                <a:tc>
                  <a:txBody>
                    <a:bodyPr/>
                    <a:lstStyle/>
                    <a:p>
                      <a:pPr algn="r" fontAlgn="b"/>
                      <a:r>
                        <a:rPr lang="en-US" sz="240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0.086</a:t>
                      </a:r>
                      <a:endParaRPr lang="en-US" sz="2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1430" marR="411480" marT="11430" marB="0" anchor="ctr"/>
                </a:tc>
                <a:extLst>
                  <a:ext uri="{0D108BD9-81ED-4DB2-BD59-A6C34878D82A}">
                    <a16:rowId xmlns:a16="http://schemas.microsoft.com/office/drawing/2014/main" val="1133197218"/>
                  </a:ext>
                </a:extLst>
              </a:tr>
            </a:tbl>
          </a:graphicData>
        </a:graphic>
      </p:graphicFrame>
    </p:spTree>
    <p:extLst>
      <p:ext uri="{BB962C8B-B14F-4D97-AF65-F5344CB8AC3E}">
        <p14:creationId xmlns:p14="http://schemas.microsoft.com/office/powerpoint/2010/main" val="1079745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952"/>
            <a:ext cx="15773400" cy="1988345"/>
          </a:xfrm>
        </p:spPr>
        <p:txBody>
          <a:bodyPr>
            <a:noAutofit/>
          </a:bodyPr>
          <a:lstStyle/>
          <a:p>
            <a:r>
              <a:rPr lang="en-US" b="1" dirty="0"/>
              <a:t>Why Should You Retain Ideal Customers?</a:t>
            </a:r>
          </a:p>
        </p:txBody>
      </p:sp>
      <p:sp>
        <p:nvSpPr>
          <p:cNvPr id="3" name="Content Placeholder 2"/>
          <p:cNvSpPr>
            <a:spLocks noGrp="1"/>
          </p:cNvSpPr>
          <p:nvPr>
            <p:ph idx="1"/>
          </p:nvPr>
        </p:nvSpPr>
        <p:spPr>
          <a:xfrm>
            <a:off x="1257300" y="2723198"/>
            <a:ext cx="15773400" cy="6527007"/>
          </a:xfrm>
        </p:spPr>
        <p:txBody>
          <a:bodyPr anchor="ctr">
            <a:normAutofit lnSpcReduction="10000"/>
          </a:bodyPr>
          <a:lstStyle/>
          <a:p>
            <a:pPr>
              <a:lnSpc>
                <a:spcPct val="135000"/>
              </a:lnSpc>
              <a:spcBef>
                <a:spcPts val="900"/>
              </a:spcBef>
            </a:pPr>
            <a:r>
              <a:rPr lang="en-US" sz="3900" dirty="0"/>
              <a:t>Acquiring a new customer costs more than retaining an existing customer (the latter has previously generated revenue for you).</a:t>
            </a:r>
          </a:p>
          <a:p>
            <a:pPr>
              <a:lnSpc>
                <a:spcPct val="135000"/>
              </a:lnSpc>
              <a:spcBef>
                <a:spcPts val="900"/>
              </a:spcBef>
            </a:pPr>
            <a:r>
              <a:rPr lang="en-US" sz="3900" dirty="0"/>
              <a:t>Raising customer retention by a small percentage can bring a considerable profit increase (as retention costs are mostly fixed).</a:t>
            </a:r>
          </a:p>
          <a:p>
            <a:pPr>
              <a:lnSpc>
                <a:spcPct val="135000"/>
              </a:lnSpc>
              <a:spcBef>
                <a:spcPts val="900"/>
              </a:spcBef>
            </a:pPr>
            <a:r>
              <a:rPr lang="en-US" sz="3900" dirty="0"/>
              <a:t>The success rate of selling to a customer you already have is always higher than that of selling to a new customer.</a:t>
            </a:r>
          </a:p>
          <a:p>
            <a:pPr>
              <a:lnSpc>
                <a:spcPct val="135000"/>
              </a:lnSpc>
              <a:spcBef>
                <a:spcPts val="900"/>
              </a:spcBef>
            </a:pPr>
            <a:r>
              <a:rPr lang="en-US" sz="3900" dirty="0"/>
              <a:t>Word-of-mouth from a long-time customer is more effective than a random advertisement.</a:t>
            </a:r>
          </a:p>
        </p:txBody>
      </p:sp>
    </p:spTree>
    <p:extLst>
      <p:ext uri="{BB962C8B-B14F-4D97-AF65-F5344CB8AC3E}">
        <p14:creationId xmlns:p14="http://schemas.microsoft.com/office/powerpoint/2010/main" val="12343990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Suggested Maximum Size of Itemset</a:t>
            </a:r>
          </a:p>
        </p:txBody>
      </p:sp>
      <p:sp>
        <p:nvSpPr>
          <p:cNvPr id="3" name="Content Placeholder 2"/>
          <p:cNvSpPr>
            <a:spLocks noGrp="1"/>
          </p:cNvSpPr>
          <p:nvPr>
            <p:ph idx="1"/>
          </p:nvPr>
        </p:nvSpPr>
        <p:spPr>
          <a:xfrm>
            <a:off x="1257300" y="2738438"/>
            <a:ext cx="10972800" cy="6527007"/>
          </a:xfrm>
        </p:spPr>
        <p:txBody>
          <a:bodyPr anchor="ctr">
            <a:noAutofit/>
          </a:bodyPr>
          <a:lstStyle/>
          <a:p>
            <a:pPr>
              <a:lnSpc>
                <a:spcPct val="125000"/>
              </a:lnSpc>
              <a:spcBef>
                <a:spcPts val="900"/>
              </a:spcBef>
            </a:pPr>
            <a:r>
              <a:rPr lang="en-US" sz="3900" dirty="0"/>
              <a:t>There are 995 customers (or transactions).</a:t>
            </a:r>
          </a:p>
          <a:p>
            <a:pPr lvl="1">
              <a:lnSpc>
                <a:spcPct val="125000"/>
              </a:lnSpc>
              <a:spcBef>
                <a:spcPts val="900"/>
              </a:spcBef>
              <a:buFont typeface="Wingdings" panose="05000000000000000000" pitchFamily="2" charset="2"/>
              <a:buChar char="§"/>
            </a:pPr>
            <a:r>
              <a:rPr lang="en-US" sz="3300" dirty="0"/>
              <a:t>A half of this number is 497.5.</a:t>
            </a:r>
          </a:p>
          <a:p>
            <a:pPr>
              <a:lnSpc>
                <a:spcPct val="125000"/>
              </a:lnSpc>
              <a:spcBef>
                <a:spcPts val="900"/>
              </a:spcBef>
            </a:pPr>
            <a:r>
              <a:rPr lang="en-US" sz="3900" dirty="0"/>
              <a:t>The median number of items is 7.</a:t>
            </a:r>
          </a:p>
          <a:p>
            <a:pPr lvl="1">
              <a:lnSpc>
                <a:spcPct val="125000"/>
              </a:lnSpc>
              <a:spcBef>
                <a:spcPts val="900"/>
              </a:spcBef>
              <a:buFont typeface="Wingdings" panose="05000000000000000000" pitchFamily="2" charset="2"/>
              <a:buChar char="§"/>
            </a:pPr>
            <a:r>
              <a:rPr lang="en-US" sz="3300" dirty="0"/>
              <a:t>The Cumulative Frequency first crosses 497.5 when the Number of Items is 7. </a:t>
            </a:r>
          </a:p>
          <a:p>
            <a:pPr>
              <a:lnSpc>
                <a:spcPct val="125000"/>
              </a:lnSpc>
              <a:spcBef>
                <a:spcPts val="900"/>
              </a:spcBef>
            </a:pPr>
            <a:r>
              <a:rPr lang="en-US" sz="3900" dirty="0"/>
              <a:t>We set the maximum size of itemset to be 7.</a:t>
            </a:r>
          </a:p>
        </p:txBody>
      </p:sp>
      <p:graphicFrame>
        <p:nvGraphicFramePr>
          <p:cNvPr id="8" name="Table 7">
            <a:extLst>
              <a:ext uri="{FF2B5EF4-FFF2-40B4-BE49-F238E27FC236}">
                <a16:creationId xmlns:a16="http://schemas.microsoft.com/office/drawing/2014/main" id="{95E1BBCE-CE4D-4FA9-B807-F4753D0E3BA8}"/>
              </a:ext>
            </a:extLst>
          </p:cNvPr>
          <p:cNvGraphicFramePr>
            <a:graphicFrameLocks noGrp="1"/>
          </p:cNvGraphicFramePr>
          <p:nvPr>
            <p:extLst>
              <p:ext uri="{D42A27DB-BD31-4B8C-83A1-F6EECF244321}">
                <p14:modId xmlns:p14="http://schemas.microsoft.com/office/powerpoint/2010/main" val="3090005366"/>
              </p:ext>
            </p:extLst>
          </p:nvPr>
        </p:nvGraphicFramePr>
        <p:xfrm>
          <a:off x="12463916" y="3121581"/>
          <a:ext cx="4937760" cy="5760720"/>
        </p:xfrm>
        <a:graphic>
          <a:graphicData uri="http://schemas.openxmlformats.org/drawingml/2006/table">
            <a:tbl>
              <a:tblPr firstRow="1">
                <a:tableStyleId>{21E4AEA4-8DFA-4A89-87EB-49C32662AFE0}</a:tableStyleId>
              </a:tblPr>
              <a:tblGrid>
                <a:gridCol w="1371600">
                  <a:extLst>
                    <a:ext uri="{9D8B030D-6E8A-4147-A177-3AD203B41FA5}">
                      <a16:colId xmlns:a16="http://schemas.microsoft.com/office/drawing/2014/main" val="514258363"/>
                    </a:ext>
                  </a:extLst>
                </a:gridCol>
                <a:gridCol w="1783080">
                  <a:extLst>
                    <a:ext uri="{9D8B030D-6E8A-4147-A177-3AD203B41FA5}">
                      <a16:colId xmlns:a16="http://schemas.microsoft.com/office/drawing/2014/main" val="105505042"/>
                    </a:ext>
                  </a:extLst>
                </a:gridCol>
                <a:gridCol w="1783080">
                  <a:extLst>
                    <a:ext uri="{9D8B030D-6E8A-4147-A177-3AD203B41FA5}">
                      <a16:colId xmlns:a16="http://schemas.microsoft.com/office/drawing/2014/main" val="2560541108"/>
                    </a:ext>
                  </a:extLst>
                </a:gridCol>
              </a:tblGrid>
              <a:tr h="411480">
                <a:tc>
                  <a:txBody>
                    <a:bodyPr/>
                    <a:lstStyle/>
                    <a:p>
                      <a:pPr algn="ctr" fontAlgn="b"/>
                      <a:r>
                        <a:rPr lang="en-US" sz="2400" b="1"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N Item</a:t>
                      </a:r>
                      <a:endParaRPr lang="en-US" sz="24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ctr"/>
                </a:tc>
                <a:tc>
                  <a:txBody>
                    <a:bodyPr/>
                    <a:lstStyle/>
                    <a:p>
                      <a:pPr algn="ctr" fontAlgn="b"/>
                      <a:r>
                        <a:rPr lang="en-US" sz="2400" b="1"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Frequency</a:t>
                      </a:r>
                      <a:endParaRPr lang="en-US" sz="24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ctr"/>
                </a:tc>
                <a:tc>
                  <a:txBody>
                    <a:bodyPr/>
                    <a:lstStyle/>
                    <a:p>
                      <a:pPr algn="ctr" fontAlgn="b"/>
                      <a:r>
                        <a:rPr lang="en-US" sz="2400" b="1"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Cumulative</a:t>
                      </a:r>
                      <a:endParaRPr lang="en-US" sz="24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ctr"/>
                </a:tc>
                <a:extLst>
                  <a:ext uri="{0D108BD9-81ED-4DB2-BD59-A6C34878D82A}">
                    <a16:rowId xmlns:a16="http://schemas.microsoft.com/office/drawing/2014/main" val="1917693471"/>
                  </a:ext>
                </a:extLst>
              </a:tr>
              <a:tr h="411480">
                <a:tc>
                  <a:txBody>
                    <a:bodyPr/>
                    <a:lstStyle/>
                    <a:p>
                      <a:pPr algn="ctr" fontAlgn="b"/>
                      <a:r>
                        <a:rPr lang="en-US" sz="240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2</a:t>
                      </a:r>
                      <a:endParaRPr lang="en-US" sz="2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ctr"/>
                </a:tc>
                <a:tc>
                  <a:txBody>
                    <a:bodyPr/>
                    <a:lstStyle/>
                    <a:p>
                      <a:pPr algn="r" fontAlgn="b"/>
                      <a:r>
                        <a:rPr lang="en-US" sz="240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28</a:t>
                      </a:r>
                      <a:endParaRPr lang="en-US" sz="2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4288" marR="548640" marT="14288" marB="0" anchor="ctr"/>
                </a:tc>
                <a:tc>
                  <a:txBody>
                    <a:bodyPr/>
                    <a:lstStyle/>
                    <a:p>
                      <a:pPr algn="r" fontAlgn="b"/>
                      <a:r>
                        <a:rPr lang="en-US" sz="24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28</a:t>
                      </a:r>
                      <a:endParaRPr lang="en-US" sz="24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1430" marR="548640" marT="11430" marB="0" anchor="ctr"/>
                </a:tc>
                <a:extLst>
                  <a:ext uri="{0D108BD9-81ED-4DB2-BD59-A6C34878D82A}">
                    <a16:rowId xmlns:a16="http://schemas.microsoft.com/office/drawing/2014/main" val="3348437659"/>
                  </a:ext>
                </a:extLst>
              </a:tr>
              <a:tr h="411480">
                <a:tc>
                  <a:txBody>
                    <a:bodyPr/>
                    <a:lstStyle/>
                    <a:p>
                      <a:pPr algn="ctr" fontAlgn="b"/>
                      <a:r>
                        <a:rPr lang="en-US" sz="240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3</a:t>
                      </a:r>
                      <a:endParaRPr lang="en-US" sz="24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ctr"/>
                </a:tc>
                <a:tc>
                  <a:txBody>
                    <a:bodyPr/>
                    <a:lstStyle/>
                    <a:p>
                      <a:pPr algn="r" fontAlgn="b"/>
                      <a:r>
                        <a:rPr lang="en-US" sz="240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26</a:t>
                      </a:r>
                      <a:endParaRPr lang="en-US" sz="2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4288" marR="548640" marT="14288" marB="0" anchor="ctr"/>
                </a:tc>
                <a:tc>
                  <a:txBody>
                    <a:bodyPr/>
                    <a:lstStyle/>
                    <a:p>
                      <a:pPr algn="r" fontAlgn="b"/>
                      <a:r>
                        <a:rPr lang="en-US" sz="24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54</a:t>
                      </a:r>
                      <a:endParaRPr lang="en-US" sz="2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1430" marR="548640" marT="11430" marB="0" anchor="ctr"/>
                </a:tc>
                <a:extLst>
                  <a:ext uri="{0D108BD9-81ED-4DB2-BD59-A6C34878D82A}">
                    <a16:rowId xmlns:a16="http://schemas.microsoft.com/office/drawing/2014/main" val="4254644292"/>
                  </a:ext>
                </a:extLst>
              </a:tr>
              <a:tr h="411480">
                <a:tc>
                  <a:txBody>
                    <a:bodyPr/>
                    <a:lstStyle/>
                    <a:p>
                      <a:pPr algn="ctr" fontAlgn="b"/>
                      <a:r>
                        <a:rPr lang="en-US" sz="240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4</a:t>
                      </a:r>
                      <a:endParaRPr lang="en-US" sz="2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ctr"/>
                </a:tc>
                <a:tc>
                  <a:txBody>
                    <a:bodyPr/>
                    <a:lstStyle/>
                    <a:p>
                      <a:pPr algn="r" fontAlgn="b"/>
                      <a:r>
                        <a:rPr lang="en-US" sz="240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95</a:t>
                      </a:r>
                      <a:endParaRPr lang="en-US" sz="2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4288" marR="548640" marT="14288" marB="0" anchor="ctr"/>
                </a:tc>
                <a:tc>
                  <a:txBody>
                    <a:bodyPr/>
                    <a:lstStyle/>
                    <a:p>
                      <a:pPr algn="r" fontAlgn="b"/>
                      <a:r>
                        <a:rPr lang="en-US" sz="24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149</a:t>
                      </a:r>
                      <a:endParaRPr lang="en-US" sz="2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1430" marR="548640" marT="11430" marB="0" anchor="ctr"/>
                </a:tc>
                <a:extLst>
                  <a:ext uri="{0D108BD9-81ED-4DB2-BD59-A6C34878D82A}">
                    <a16:rowId xmlns:a16="http://schemas.microsoft.com/office/drawing/2014/main" val="3985055714"/>
                  </a:ext>
                </a:extLst>
              </a:tr>
              <a:tr h="411480">
                <a:tc>
                  <a:txBody>
                    <a:bodyPr/>
                    <a:lstStyle/>
                    <a:p>
                      <a:pPr algn="ctr" fontAlgn="b"/>
                      <a:r>
                        <a:rPr lang="en-US" sz="240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5</a:t>
                      </a:r>
                      <a:endParaRPr lang="en-US" sz="24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ctr"/>
                </a:tc>
                <a:tc>
                  <a:txBody>
                    <a:bodyPr/>
                    <a:lstStyle/>
                    <a:p>
                      <a:pPr algn="r" fontAlgn="b"/>
                      <a:r>
                        <a:rPr lang="en-US" sz="240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95</a:t>
                      </a:r>
                      <a:endParaRPr lang="en-US" sz="2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4288" marR="548640" marT="14288" marB="0" anchor="ctr"/>
                </a:tc>
                <a:tc>
                  <a:txBody>
                    <a:bodyPr/>
                    <a:lstStyle/>
                    <a:p>
                      <a:pPr algn="r" fontAlgn="b"/>
                      <a:r>
                        <a:rPr lang="en-US" sz="24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244</a:t>
                      </a:r>
                      <a:endParaRPr lang="en-US" sz="2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1430" marR="548640" marT="11430" marB="0" anchor="ctr"/>
                </a:tc>
                <a:extLst>
                  <a:ext uri="{0D108BD9-81ED-4DB2-BD59-A6C34878D82A}">
                    <a16:rowId xmlns:a16="http://schemas.microsoft.com/office/drawing/2014/main" val="2251570376"/>
                  </a:ext>
                </a:extLst>
              </a:tr>
              <a:tr h="411480">
                <a:tc>
                  <a:txBody>
                    <a:bodyPr/>
                    <a:lstStyle/>
                    <a:p>
                      <a:pPr algn="ctr" fontAlgn="b"/>
                      <a:r>
                        <a:rPr lang="en-US" sz="240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6</a:t>
                      </a:r>
                      <a:endParaRPr lang="en-US" sz="24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ctr"/>
                </a:tc>
                <a:tc>
                  <a:txBody>
                    <a:bodyPr/>
                    <a:lstStyle/>
                    <a:p>
                      <a:pPr algn="r" fontAlgn="b"/>
                      <a:r>
                        <a:rPr lang="en-US" sz="240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175</a:t>
                      </a:r>
                      <a:endParaRPr lang="en-US" sz="2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4288" marR="548640" marT="14288" marB="0" anchor="ctr"/>
                </a:tc>
                <a:tc>
                  <a:txBody>
                    <a:bodyPr/>
                    <a:lstStyle/>
                    <a:p>
                      <a:pPr algn="r" fontAlgn="b"/>
                      <a:r>
                        <a:rPr lang="en-US" sz="24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419</a:t>
                      </a:r>
                      <a:endParaRPr lang="en-US" sz="2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1430" marR="548640" marT="11430" marB="0" anchor="ctr"/>
                </a:tc>
                <a:extLst>
                  <a:ext uri="{0D108BD9-81ED-4DB2-BD59-A6C34878D82A}">
                    <a16:rowId xmlns:a16="http://schemas.microsoft.com/office/drawing/2014/main" val="1701002809"/>
                  </a:ext>
                </a:extLst>
              </a:tr>
              <a:tr h="411480">
                <a:tc>
                  <a:txBody>
                    <a:bodyPr/>
                    <a:lstStyle/>
                    <a:p>
                      <a:pPr algn="ctr" fontAlgn="b"/>
                      <a:r>
                        <a:rPr lang="en-US" sz="240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7</a:t>
                      </a:r>
                      <a:endParaRPr lang="en-US" sz="2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ctr">
                    <a:solidFill>
                      <a:srgbClr val="FFFF00"/>
                    </a:solidFill>
                  </a:tcPr>
                </a:tc>
                <a:tc>
                  <a:txBody>
                    <a:bodyPr/>
                    <a:lstStyle/>
                    <a:p>
                      <a:pPr algn="r" fontAlgn="b"/>
                      <a:r>
                        <a:rPr lang="en-US" sz="240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136</a:t>
                      </a:r>
                      <a:endParaRPr lang="en-US" sz="2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4288" marR="548640" marT="14288" marB="0" anchor="ctr">
                    <a:solidFill>
                      <a:srgbClr val="FFFF00"/>
                    </a:solidFill>
                  </a:tcPr>
                </a:tc>
                <a:tc>
                  <a:txBody>
                    <a:bodyPr/>
                    <a:lstStyle/>
                    <a:p>
                      <a:pPr algn="r" fontAlgn="b"/>
                      <a:r>
                        <a:rPr lang="en-US" sz="24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555</a:t>
                      </a:r>
                      <a:endParaRPr lang="en-US" sz="2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1430" marR="548640" marT="11430" marB="0" anchor="ctr">
                    <a:solidFill>
                      <a:srgbClr val="FFFF00"/>
                    </a:solidFill>
                  </a:tcPr>
                </a:tc>
                <a:extLst>
                  <a:ext uri="{0D108BD9-81ED-4DB2-BD59-A6C34878D82A}">
                    <a16:rowId xmlns:a16="http://schemas.microsoft.com/office/drawing/2014/main" val="2764072695"/>
                  </a:ext>
                </a:extLst>
              </a:tr>
              <a:tr h="411480">
                <a:tc>
                  <a:txBody>
                    <a:bodyPr/>
                    <a:lstStyle/>
                    <a:p>
                      <a:pPr algn="ctr" fontAlgn="b"/>
                      <a:r>
                        <a:rPr lang="en-US" sz="240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8</a:t>
                      </a:r>
                      <a:endParaRPr lang="en-US" sz="24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ctr"/>
                </a:tc>
                <a:tc>
                  <a:txBody>
                    <a:bodyPr/>
                    <a:lstStyle/>
                    <a:p>
                      <a:pPr algn="r" fontAlgn="b"/>
                      <a:r>
                        <a:rPr lang="en-US" sz="240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167</a:t>
                      </a:r>
                      <a:endParaRPr lang="en-US" sz="2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4288" marR="548640" marT="14288" marB="0" anchor="ctr"/>
                </a:tc>
                <a:tc>
                  <a:txBody>
                    <a:bodyPr/>
                    <a:lstStyle/>
                    <a:p>
                      <a:pPr algn="r" fontAlgn="b"/>
                      <a:r>
                        <a:rPr lang="en-US" sz="24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722</a:t>
                      </a:r>
                      <a:endParaRPr lang="en-US" sz="2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1430" marR="548640" marT="11430" marB="0" anchor="ctr"/>
                </a:tc>
                <a:extLst>
                  <a:ext uri="{0D108BD9-81ED-4DB2-BD59-A6C34878D82A}">
                    <a16:rowId xmlns:a16="http://schemas.microsoft.com/office/drawing/2014/main" val="4179008371"/>
                  </a:ext>
                </a:extLst>
              </a:tr>
              <a:tr h="411480">
                <a:tc>
                  <a:txBody>
                    <a:bodyPr/>
                    <a:lstStyle/>
                    <a:p>
                      <a:pPr algn="ctr" fontAlgn="b"/>
                      <a:r>
                        <a:rPr lang="en-US" sz="240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9</a:t>
                      </a:r>
                      <a:endParaRPr lang="en-US" sz="24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ctr"/>
                </a:tc>
                <a:tc>
                  <a:txBody>
                    <a:bodyPr/>
                    <a:lstStyle/>
                    <a:p>
                      <a:pPr algn="r" fontAlgn="b"/>
                      <a:r>
                        <a:rPr lang="en-US" sz="240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108</a:t>
                      </a:r>
                      <a:endParaRPr lang="en-US" sz="2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4288" marR="548640" marT="14288" marB="0" anchor="ctr"/>
                </a:tc>
                <a:tc>
                  <a:txBody>
                    <a:bodyPr/>
                    <a:lstStyle/>
                    <a:p>
                      <a:pPr algn="r" fontAlgn="b"/>
                      <a:r>
                        <a:rPr lang="en-US" sz="24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830</a:t>
                      </a:r>
                      <a:endParaRPr lang="en-US" sz="2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1430" marR="548640" marT="11430" marB="0" anchor="ctr"/>
                </a:tc>
                <a:extLst>
                  <a:ext uri="{0D108BD9-81ED-4DB2-BD59-A6C34878D82A}">
                    <a16:rowId xmlns:a16="http://schemas.microsoft.com/office/drawing/2014/main" val="1185144501"/>
                  </a:ext>
                </a:extLst>
              </a:tr>
              <a:tr h="411480">
                <a:tc>
                  <a:txBody>
                    <a:bodyPr/>
                    <a:lstStyle/>
                    <a:p>
                      <a:pPr algn="ctr" fontAlgn="b"/>
                      <a:r>
                        <a:rPr lang="en-US" sz="240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10</a:t>
                      </a:r>
                      <a:endParaRPr lang="en-US" sz="24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ctr"/>
                </a:tc>
                <a:tc>
                  <a:txBody>
                    <a:bodyPr/>
                    <a:lstStyle/>
                    <a:p>
                      <a:pPr algn="r" fontAlgn="b"/>
                      <a:r>
                        <a:rPr lang="en-US" sz="240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101</a:t>
                      </a:r>
                      <a:endParaRPr lang="en-US" sz="2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4288" marR="548640" marT="14288" marB="0" anchor="ctr"/>
                </a:tc>
                <a:tc>
                  <a:txBody>
                    <a:bodyPr/>
                    <a:lstStyle/>
                    <a:p>
                      <a:pPr algn="r" fontAlgn="b"/>
                      <a:r>
                        <a:rPr lang="en-US" sz="24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931</a:t>
                      </a:r>
                      <a:endParaRPr lang="en-US" sz="2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1430" marR="548640" marT="11430" marB="0" anchor="ctr"/>
                </a:tc>
                <a:extLst>
                  <a:ext uri="{0D108BD9-81ED-4DB2-BD59-A6C34878D82A}">
                    <a16:rowId xmlns:a16="http://schemas.microsoft.com/office/drawing/2014/main" val="1857742413"/>
                  </a:ext>
                </a:extLst>
              </a:tr>
              <a:tr h="411480">
                <a:tc>
                  <a:txBody>
                    <a:bodyPr/>
                    <a:lstStyle/>
                    <a:p>
                      <a:pPr algn="ctr" fontAlgn="b"/>
                      <a:r>
                        <a:rPr lang="en-US" sz="240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11</a:t>
                      </a:r>
                      <a:endParaRPr lang="en-US" sz="24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ctr"/>
                </a:tc>
                <a:tc>
                  <a:txBody>
                    <a:bodyPr/>
                    <a:lstStyle/>
                    <a:p>
                      <a:pPr algn="r" fontAlgn="b"/>
                      <a:r>
                        <a:rPr lang="en-US" sz="240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44</a:t>
                      </a:r>
                      <a:endParaRPr lang="en-US" sz="2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4288" marR="548640" marT="14288" marB="0" anchor="ctr"/>
                </a:tc>
                <a:tc>
                  <a:txBody>
                    <a:bodyPr/>
                    <a:lstStyle/>
                    <a:p>
                      <a:pPr algn="r" fontAlgn="b"/>
                      <a:r>
                        <a:rPr lang="en-US" sz="24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975</a:t>
                      </a:r>
                      <a:endParaRPr lang="en-US" sz="2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1430" marR="548640" marT="11430" marB="0" anchor="ctr"/>
                </a:tc>
                <a:extLst>
                  <a:ext uri="{0D108BD9-81ED-4DB2-BD59-A6C34878D82A}">
                    <a16:rowId xmlns:a16="http://schemas.microsoft.com/office/drawing/2014/main" val="3657291543"/>
                  </a:ext>
                </a:extLst>
              </a:tr>
              <a:tr h="411480">
                <a:tc>
                  <a:txBody>
                    <a:bodyPr/>
                    <a:lstStyle/>
                    <a:p>
                      <a:pPr algn="ctr" fontAlgn="b"/>
                      <a:r>
                        <a:rPr lang="en-US" sz="240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12</a:t>
                      </a:r>
                      <a:endParaRPr lang="en-US" sz="24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ctr"/>
                </a:tc>
                <a:tc>
                  <a:txBody>
                    <a:bodyPr/>
                    <a:lstStyle/>
                    <a:p>
                      <a:pPr algn="r" fontAlgn="b"/>
                      <a:r>
                        <a:rPr lang="en-US" sz="240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17</a:t>
                      </a:r>
                      <a:endParaRPr lang="en-US" sz="2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4288" marR="548640" marT="14288" marB="0" anchor="ctr"/>
                </a:tc>
                <a:tc>
                  <a:txBody>
                    <a:bodyPr/>
                    <a:lstStyle/>
                    <a:p>
                      <a:pPr algn="r" fontAlgn="b"/>
                      <a:r>
                        <a:rPr lang="en-US" sz="24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992</a:t>
                      </a:r>
                      <a:endParaRPr lang="en-US" sz="2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1430" marR="548640" marT="11430" marB="0" anchor="ctr"/>
                </a:tc>
                <a:extLst>
                  <a:ext uri="{0D108BD9-81ED-4DB2-BD59-A6C34878D82A}">
                    <a16:rowId xmlns:a16="http://schemas.microsoft.com/office/drawing/2014/main" val="3342586406"/>
                  </a:ext>
                </a:extLst>
              </a:tr>
              <a:tr h="411480">
                <a:tc>
                  <a:txBody>
                    <a:bodyPr/>
                    <a:lstStyle/>
                    <a:p>
                      <a:pPr algn="ctr" fontAlgn="b"/>
                      <a:r>
                        <a:rPr lang="en-US" sz="240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13</a:t>
                      </a:r>
                      <a:endParaRPr lang="en-US" sz="24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ctr"/>
                </a:tc>
                <a:tc>
                  <a:txBody>
                    <a:bodyPr/>
                    <a:lstStyle/>
                    <a:p>
                      <a:pPr algn="r" fontAlgn="b"/>
                      <a:r>
                        <a:rPr lang="en-US" sz="240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2</a:t>
                      </a:r>
                      <a:endParaRPr lang="en-US" sz="2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4288" marR="548640" marT="14288" marB="0" anchor="ctr"/>
                </a:tc>
                <a:tc>
                  <a:txBody>
                    <a:bodyPr/>
                    <a:lstStyle/>
                    <a:p>
                      <a:pPr algn="r" fontAlgn="b"/>
                      <a:r>
                        <a:rPr lang="en-US" sz="24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994</a:t>
                      </a:r>
                      <a:endParaRPr lang="en-US" sz="2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1430" marR="548640" marT="11430" marB="0" anchor="ctr"/>
                </a:tc>
                <a:extLst>
                  <a:ext uri="{0D108BD9-81ED-4DB2-BD59-A6C34878D82A}">
                    <a16:rowId xmlns:a16="http://schemas.microsoft.com/office/drawing/2014/main" val="3121947118"/>
                  </a:ext>
                </a:extLst>
              </a:tr>
              <a:tr h="411480">
                <a:tc>
                  <a:txBody>
                    <a:bodyPr/>
                    <a:lstStyle/>
                    <a:p>
                      <a:pPr algn="ctr" fontAlgn="b"/>
                      <a:r>
                        <a:rPr lang="en-US" sz="240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14</a:t>
                      </a:r>
                      <a:endParaRPr lang="en-US" sz="24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4288" marR="14288" marT="14288" marB="0" anchor="ctr"/>
                </a:tc>
                <a:tc>
                  <a:txBody>
                    <a:bodyPr/>
                    <a:lstStyle/>
                    <a:p>
                      <a:pPr algn="r" fontAlgn="b"/>
                      <a:r>
                        <a:rPr lang="en-US" sz="240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a:t>
                      </a:r>
                      <a:endParaRPr lang="en-US" sz="2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4288" marR="548640" marT="14288" marB="0" anchor="ctr"/>
                </a:tc>
                <a:tc>
                  <a:txBody>
                    <a:bodyPr/>
                    <a:lstStyle/>
                    <a:p>
                      <a:pPr algn="r" fontAlgn="b"/>
                      <a:r>
                        <a:rPr lang="en-US" sz="24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995</a:t>
                      </a:r>
                      <a:endParaRPr lang="en-US" sz="2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11430" marR="548640" marT="11430" marB="0" anchor="ctr"/>
                </a:tc>
                <a:extLst>
                  <a:ext uri="{0D108BD9-81ED-4DB2-BD59-A6C34878D82A}">
                    <a16:rowId xmlns:a16="http://schemas.microsoft.com/office/drawing/2014/main" val="951848891"/>
                  </a:ext>
                </a:extLst>
              </a:tr>
            </a:tbl>
          </a:graphicData>
        </a:graphic>
      </p:graphicFrame>
    </p:spTree>
    <p:extLst>
      <p:ext uri="{BB962C8B-B14F-4D97-AF65-F5344CB8AC3E}">
        <p14:creationId xmlns:p14="http://schemas.microsoft.com/office/powerpoint/2010/main" val="1399394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Suggested Minimum Support and Confidence</a:t>
            </a:r>
          </a:p>
        </p:txBody>
      </p:sp>
      <p:sp>
        <p:nvSpPr>
          <p:cNvPr id="3" name="Content Placeholder 2"/>
          <p:cNvSpPr>
            <a:spLocks noGrp="1"/>
          </p:cNvSpPr>
          <p:nvPr>
            <p:ph idx="1"/>
          </p:nvPr>
        </p:nvSpPr>
        <p:spPr>
          <a:xfrm>
            <a:off x="1257299" y="2738438"/>
            <a:ext cx="15773400" cy="6527007"/>
          </a:xfrm>
        </p:spPr>
        <p:txBody>
          <a:bodyPr anchor="ctr">
            <a:noAutofit/>
          </a:bodyPr>
          <a:lstStyle/>
          <a:p>
            <a:pPr>
              <a:lnSpc>
                <a:spcPct val="125000"/>
              </a:lnSpc>
              <a:spcBef>
                <a:spcPts val="900"/>
              </a:spcBef>
            </a:pPr>
            <a:r>
              <a:rPr lang="en-US" sz="3900" dirty="0"/>
              <a:t>We specify the minimum Support to 10/995 because we want rules that apply to at least 10 customers.</a:t>
            </a:r>
          </a:p>
          <a:p>
            <a:pPr>
              <a:lnSpc>
                <a:spcPct val="125000"/>
              </a:lnSpc>
              <a:spcBef>
                <a:spcPts val="900"/>
              </a:spcBef>
            </a:pPr>
            <a:r>
              <a:rPr lang="en-US" sz="3900" dirty="0"/>
              <a:t>By default, we specify the minimum Confidence to 0.5.</a:t>
            </a:r>
          </a:p>
          <a:p>
            <a:pPr>
              <a:lnSpc>
                <a:spcPct val="125000"/>
              </a:lnSpc>
              <a:spcBef>
                <a:spcPts val="900"/>
              </a:spcBef>
            </a:pPr>
            <a:r>
              <a:rPr lang="en-US" sz="3900" dirty="0"/>
              <a:t>As a result, we found 53,516 rules.</a:t>
            </a:r>
          </a:p>
        </p:txBody>
      </p:sp>
    </p:spTree>
    <p:extLst>
      <p:ext uri="{BB962C8B-B14F-4D97-AF65-F5344CB8AC3E}">
        <p14:creationId xmlns:p14="http://schemas.microsoft.com/office/powerpoint/2010/main" val="25880763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High My Lift Can Go?</a:t>
            </a:r>
          </a:p>
        </p:txBody>
      </p:sp>
      <p:sp>
        <p:nvSpPr>
          <p:cNvPr id="9" name="Content Placeholder 8">
            <a:extLst>
              <a:ext uri="{FF2B5EF4-FFF2-40B4-BE49-F238E27FC236}">
                <a16:creationId xmlns:a16="http://schemas.microsoft.com/office/drawing/2014/main" id="{87CCBB81-89FA-FB8E-F170-A4A7A29559FB}"/>
              </a:ext>
            </a:extLst>
          </p:cNvPr>
          <p:cNvSpPr>
            <a:spLocks noGrp="1"/>
          </p:cNvSpPr>
          <p:nvPr>
            <p:ph idx="1"/>
          </p:nvPr>
        </p:nvSpPr>
        <p:spPr/>
        <p:txBody>
          <a:bodyPr anchor="ctr">
            <a:normAutofit/>
          </a:bodyPr>
          <a:lstStyle/>
          <a:p>
            <a:pPr>
              <a:lnSpc>
                <a:spcPct val="125000"/>
              </a:lnSpc>
              <a:spcBef>
                <a:spcPts val="900"/>
              </a:spcBef>
            </a:pPr>
            <a:r>
              <a:rPr lang="en-US" sz="3900" dirty="0"/>
              <a:t>The maximum Lift value in the 53,516 rules is 3.95.</a:t>
            </a:r>
          </a:p>
          <a:p>
            <a:pPr>
              <a:lnSpc>
                <a:spcPct val="125000"/>
              </a:lnSpc>
              <a:spcBef>
                <a:spcPts val="900"/>
              </a:spcBef>
            </a:pPr>
            <a:r>
              <a:rPr lang="en-US" sz="3900" dirty="0"/>
              <a:t>It is certainly greater than one, but is it a “high enough” lift value?</a:t>
            </a:r>
          </a:p>
        </p:txBody>
      </p:sp>
    </p:spTree>
    <p:extLst>
      <p:ext uri="{BB962C8B-B14F-4D97-AF65-F5344CB8AC3E}">
        <p14:creationId xmlns:p14="http://schemas.microsoft.com/office/powerpoint/2010/main" val="8036242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High My Lift Can Go?</a:t>
            </a:r>
          </a:p>
        </p:txBody>
      </p:sp>
      <p:sp>
        <p:nvSpPr>
          <p:cNvPr id="9" name="Content Placeholder 8">
            <a:extLst>
              <a:ext uri="{FF2B5EF4-FFF2-40B4-BE49-F238E27FC236}">
                <a16:creationId xmlns:a16="http://schemas.microsoft.com/office/drawing/2014/main" id="{87CCBB81-89FA-FB8E-F170-A4A7A29559FB}"/>
              </a:ext>
            </a:extLst>
          </p:cNvPr>
          <p:cNvSpPr>
            <a:spLocks noGrp="1"/>
          </p:cNvSpPr>
          <p:nvPr>
            <p:ph idx="1"/>
          </p:nvPr>
        </p:nvSpPr>
        <p:spPr/>
        <p:txBody>
          <a:bodyPr anchor="ctr">
            <a:normAutofit/>
          </a:bodyPr>
          <a:lstStyle/>
          <a:p>
            <a:pPr>
              <a:lnSpc>
                <a:spcPct val="125000"/>
              </a:lnSpc>
              <a:spcBef>
                <a:spcPts val="900"/>
              </a:spcBef>
            </a:pPr>
            <a:r>
              <a:rPr lang="en-US" sz="3900" dirty="0"/>
              <a:t>Recall that Lift is the ratio of Confidence to Expected Confidence.</a:t>
            </a:r>
          </a:p>
          <a:p>
            <a:pPr>
              <a:lnSpc>
                <a:spcPct val="125000"/>
              </a:lnSpc>
              <a:spcBef>
                <a:spcPts val="900"/>
              </a:spcBef>
            </a:pPr>
            <a:r>
              <a:rPr lang="en-US" sz="3900" dirty="0"/>
              <a:t>In theory, the maximum Lift we can get is the highest Confidence divided by the lowest Expected Confidence.</a:t>
            </a:r>
          </a:p>
          <a:p>
            <a:pPr>
              <a:lnSpc>
                <a:spcPct val="125000"/>
              </a:lnSpc>
              <a:spcBef>
                <a:spcPts val="900"/>
              </a:spcBef>
            </a:pPr>
            <a:r>
              <a:rPr lang="en-US" sz="3900" dirty="0"/>
              <a:t>Among all 53,516 rules, the highest Confidence value is 1 and the lowest Expected Confidence value is 0.139698.  Thus, the highest Lift we can find among these 53,516 rules is 1 / 0.139698 = 7.16.</a:t>
            </a:r>
          </a:p>
          <a:p>
            <a:pPr>
              <a:lnSpc>
                <a:spcPct val="125000"/>
              </a:lnSpc>
              <a:spcBef>
                <a:spcPts val="900"/>
              </a:spcBef>
            </a:pPr>
            <a:r>
              <a:rPr lang="en-US" sz="3900" dirty="0"/>
              <a:t>We will evaluate our observed Lift values with this value of 7.16 in mind!</a:t>
            </a:r>
          </a:p>
        </p:txBody>
      </p:sp>
    </p:spTree>
    <p:extLst>
      <p:ext uri="{BB962C8B-B14F-4D97-AF65-F5344CB8AC3E}">
        <p14:creationId xmlns:p14="http://schemas.microsoft.com/office/powerpoint/2010/main" val="11020421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2823846" y="1785789"/>
            <a:ext cx="12633960" cy="7395210"/>
          </a:xfrm>
          <a:prstGeom prst="rect">
            <a:avLst/>
          </a:prstGeom>
        </p:spPr>
      </p:pic>
      <p:sp>
        <p:nvSpPr>
          <p:cNvPr id="2" name="Title 1"/>
          <p:cNvSpPr>
            <a:spLocks noGrp="1"/>
          </p:cNvSpPr>
          <p:nvPr>
            <p:ph type="title"/>
          </p:nvPr>
        </p:nvSpPr>
        <p:spPr/>
        <p:txBody>
          <a:bodyPr/>
          <a:lstStyle/>
          <a:p>
            <a:pPr algn="ctr"/>
            <a:r>
              <a:rPr lang="en-US" b="1" dirty="0"/>
              <a:t>Scatterplot of Support versus Confidence</a:t>
            </a:r>
          </a:p>
        </p:txBody>
      </p:sp>
      <p:sp>
        <p:nvSpPr>
          <p:cNvPr id="8" name="Oval 7"/>
          <p:cNvSpPr/>
          <p:nvPr/>
        </p:nvSpPr>
        <p:spPr>
          <a:xfrm>
            <a:off x="6938561" y="1785789"/>
            <a:ext cx="5685282" cy="1147270"/>
          </a:xfrm>
          <a:prstGeom prst="ellipse">
            <a:avLst/>
          </a:prstGeom>
          <a:solidFill>
            <a:srgbClr val="92D05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Credible and Common Rules</a:t>
            </a:r>
          </a:p>
        </p:txBody>
      </p:sp>
      <p:sp>
        <p:nvSpPr>
          <p:cNvPr id="5" name="Oval 4"/>
          <p:cNvSpPr/>
          <p:nvPr/>
        </p:nvSpPr>
        <p:spPr>
          <a:xfrm>
            <a:off x="9317426" y="4347938"/>
            <a:ext cx="5663793" cy="4278905"/>
          </a:xfrm>
          <a:prstGeom prst="ellipse">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70C0"/>
                </a:solidFill>
              </a:rPr>
              <a:t>Highly Credible, though Rare, Rules</a:t>
            </a:r>
          </a:p>
        </p:txBody>
      </p:sp>
      <p:sp>
        <p:nvSpPr>
          <p:cNvPr id="3" name="Oval 2"/>
          <p:cNvSpPr/>
          <p:nvPr/>
        </p:nvSpPr>
        <p:spPr>
          <a:xfrm>
            <a:off x="4389590" y="6680215"/>
            <a:ext cx="3888892" cy="2174308"/>
          </a:xfrm>
          <a:prstGeom prst="ellipse">
            <a:avLst/>
          </a:prstGeom>
          <a:solidFill>
            <a:srgbClr val="FF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Accidental Rules That Cannot Be Trusted</a:t>
            </a:r>
          </a:p>
        </p:txBody>
      </p:sp>
      <p:sp>
        <p:nvSpPr>
          <p:cNvPr id="6" name="Oval 5"/>
          <p:cNvSpPr/>
          <p:nvPr/>
        </p:nvSpPr>
        <p:spPr>
          <a:xfrm>
            <a:off x="6188918" y="4494494"/>
            <a:ext cx="3592284" cy="1158678"/>
          </a:xfrm>
          <a:prstGeom prst="ellipse">
            <a:avLst/>
          </a:prstGeom>
          <a:solidFill>
            <a:schemeClr val="bg1">
              <a:lumMod val="75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Gray Area</a:t>
            </a:r>
          </a:p>
        </p:txBody>
      </p:sp>
      <p:sp>
        <p:nvSpPr>
          <p:cNvPr id="10" name="Oval 9"/>
          <p:cNvSpPr/>
          <p:nvPr/>
        </p:nvSpPr>
        <p:spPr>
          <a:xfrm rot="5400000">
            <a:off x="7599320" y="7050648"/>
            <a:ext cx="2483037" cy="1124712"/>
          </a:xfrm>
          <a:prstGeom prst="ellipse">
            <a:avLst/>
          </a:prstGeom>
          <a:solidFill>
            <a:schemeClr val="bg1">
              <a:lumMod val="75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432702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Support versus Confidence</a:t>
            </a:r>
          </a:p>
        </p:txBody>
      </p:sp>
      <p:sp>
        <p:nvSpPr>
          <p:cNvPr id="3" name="Content Placeholder 2"/>
          <p:cNvSpPr>
            <a:spLocks noGrp="1"/>
          </p:cNvSpPr>
          <p:nvPr>
            <p:ph idx="1"/>
          </p:nvPr>
        </p:nvSpPr>
        <p:spPr>
          <a:xfrm>
            <a:off x="12252290" y="2305158"/>
            <a:ext cx="4626011" cy="6857999"/>
          </a:xfrm>
          <a:noFill/>
          <a:ln w="12700">
            <a:noFill/>
          </a:ln>
        </p:spPr>
        <p:txBody>
          <a:bodyPr anchor="ctr">
            <a:noAutofit/>
          </a:bodyPr>
          <a:lstStyle/>
          <a:p>
            <a:pPr>
              <a:lnSpc>
                <a:spcPct val="125000"/>
              </a:lnSpc>
              <a:spcBef>
                <a:spcPts val="900"/>
              </a:spcBef>
            </a:pPr>
            <a:r>
              <a:rPr lang="en-US" sz="3400" dirty="0"/>
              <a:t>We prefer rules that apply to more customers with a small compromise to confidence.</a:t>
            </a:r>
          </a:p>
          <a:p>
            <a:pPr>
              <a:lnSpc>
                <a:spcPct val="125000"/>
              </a:lnSpc>
              <a:spcBef>
                <a:spcPts val="900"/>
              </a:spcBef>
            </a:pPr>
            <a:r>
              <a:rPr lang="en-US" sz="3400" dirty="0"/>
              <a:t>Specify minimum Support of 0.1 and minimum Confidence of 0.8.</a:t>
            </a:r>
          </a:p>
        </p:txBody>
      </p:sp>
      <p:sp>
        <p:nvSpPr>
          <p:cNvPr id="15" name="Rectangle 14">
            <a:extLst>
              <a:ext uri="{FF2B5EF4-FFF2-40B4-BE49-F238E27FC236}">
                <a16:creationId xmlns:a16="http://schemas.microsoft.com/office/drawing/2014/main" id="{2BD7EB3C-13E5-4F38-9218-39269DB22031}"/>
              </a:ext>
            </a:extLst>
          </p:cNvPr>
          <p:cNvSpPr/>
          <p:nvPr/>
        </p:nvSpPr>
        <p:spPr>
          <a:xfrm>
            <a:off x="6774024" y="5920274"/>
            <a:ext cx="1553547" cy="11616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2674D2B-F61C-36A2-B1C2-64BAE60E3667}"/>
              </a:ext>
            </a:extLst>
          </p:cNvPr>
          <p:cNvPicPr>
            <a:picLocks noChangeAspect="1"/>
          </p:cNvPicPr>
          <p:nvPr/>
        </p:nvPicPr>
        <p:blipFill>
          <a:blip r:embed="rId3"/>
          <a:stretch>
            <a:fillRect/>
          </a:stretch>
        </p:blipFill>
        <p:spPr>
          <a:xfrm>
            <a:off x="1257301" y="2326059"/>
            <a:ext cx="10573025" cy="6858000"/>
          </a:xfrm>
          <a:prstGeom prst="rect">
            <a:avLst/>
          </a:prstGeom>
          <a:ln w="12700">
            <a:solidFill>
              <a:schemeClr val="tx1"/>
            </a:solidFill>
          </a:ln>
        </p:spPr>
      </p:pic>
    </p:spTree>
    <p:extLst>
      <p:ext uri="{BB962C8B-B14F-4D97-AF65-F5344CB8AC3E}">
        <p14:creationId xmlns:p14="http://schemas.microsoft.com/office/powerpoint/2010/main" val="201201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itle 1">
            <a:extLst>
              <a:ext uri="{FF2B5EF4-FFF2-40B4-BE49-F238E27FC236}">
                <a16:creationId xmlns:a16="http://schemas.microsoft.com/office/drawing/2014/main" id="{4201BE09-6437-8CAC-DA00-D42CB41E2B94}"/>
              </a:ext>
            </a:extLst>
          </p:cNvPr>
          <p:cNvSpPr>
            <a:spLocks noGrp="1"/>
          </p:cNvSpPr>
          <p:nvPr>
            <p:ph type="title"/>
          </p:nvPr>
        </p:nvSpPr>
        <p:spPr>
          <a:xfrm>
            <a:off x="1098551" y="161926"/>
            <a:ext cx="16084550" cy="1549400"/>
          </a:xfrm>
        </p:spPr>
        <p:txBody>
          <a:bodyPr anchor="ctr"/>
          <a:lstStyle/>
          <a:p>
            <a:r>
              <a:rPr lang="en-US" altLang="en-US" dirty="0"/>
              <a:t>=== In-Video Questions For Slide 76 ===</a:t>
            </a:r>
          </a:p>
        </p:txBody>
      </p:sp>
      <p:sp>
        <p:nvSpPr>
          <p:cNvPr id="2" name="Content Placeholder 1">
            <a:extLst>
              <a:ext uri="{FF2B5EF4-FFF2-40B4-BE49-F238E27FC236}">
                <a16:creationId xmlns:a16="http://schemas.microsoft.com/office/drawing/2014/main" id="{B13BD67C-224F-3925-73F1-3F67ABD61F50}"/>
              </a:ext>
            </a:extLst>
          </p:cNvPr>
          <p:cNvSpPr>
            <a:spLocks noGrp="1"/>
          </p:cNvSpPr>
          <p:nvPr>
            <p:ph idx="1"/>
          </p:nvPr>
        </p:nvSpPr>
        <p:spPr/>
        <p:txBody>
          <a:bodyPr anchor="ctr"/>
          <a:lstStyle/>
          <a:p>
            <a:pPr marL="742950" indent="-742950">
              <a:buFont typeface="+mj-lt"/>
              <a:buAutoNum type="arabicPeriod"/>
            </a:pPr>
            <a:r>
              <a:rPr lang="en-US" dirty="0"/>
              <a:t>What combination of Support and Confidence thresholds will you prefer? </a:t>
            </a:r>
          </a:p>
        </p:txBody>
      </p:sp>
    </p:spTree>
    <p:extLst>
      <p:ext uri="{BB962C8B-B14F-4D97-AF65-F5344CB8AC3E}">
        <p14:creationId xmlns:p14="http://schemas.microsoft.com/office/powerpoint/2010/main" val="39891940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Support versus Confidence</a:t>
            </a:r>
          </a:p>
        </p:txBody>
      </p:sp>
      <p:sp>
        <p:nvSpPr>
          <p:cNvPr id="3" name="Content Placeholder 2"/>
          <p:cNvSpPr>
            <a:spLocks noGrp="1"/>
          </p:cNvSpPr>
          <p:nvPr>
            <p:ph idx="1"/>
          </p:nvPr>
        </p:nvSpPr>
        <p:spPr>
          <a:xfrm>
            <a:off x="12813761" y="2308928"/>
            <a:ext cx="4800600" cy="6858000"/>
          </a:xfrm>
          <a:noFill/>
          <a:ln w="12700">
            <a:noFill/>
          </a:ln>
        </p:spPr>
        <p:txBody>
          <a:bodyPr anchor="ctr">
            <a:normAutofit/>
          </a:bodyPr>
          <a:lstStyle/>
          <a:p>
            <a:pPr marL="685800">
              <a:lnSpc>
                <a:spcPct val="125000"/>
              </a:lnSpc>
              <a:spcBef>
                <a:spcPts val="900"/>
              </a:spcBef>
            </a:pPr>
            <a:r>
              <a:rPr lang="en-US" sz="3900" dirty="0"/>
              <a:t>51 rules whose Support </a:t>
            </a:r>
            <a:r>
              <a:rPr lang="en-US" sz="3900" dirty="0">
                <a:sym typeface="Symbol MT" panose="05050102010706020507" pitchFamily="18" charset="2"/>
              </a:rPr>
              <a:t>≥</a:t>
            </a:r>
            <a:r>
              <a:rPr lang="en-US" sz="3900" dirty="0"/>
              <a:t> 0.1 &amp; Confidence </a:t>
            </a:r>
            <a:r>
              <a:rPr lang="en-US" sz="3900" dirty="0">
                <a:sym typeface="Symbol MT" panose="05050102010706020507" pitchFamily="18" charset="2"/>
              </a:rPr>
              <a:t>≥</a:t>
            </a:r>
            <a:r>
              <a:rPr lang="en-US" sz="3900" dirty="0"/>
              <a:t> 0.8</a:t>
            </a:r>
          </a:p>
          <a:p>
            <a:pPr marL="685800">
              <a:lnSpc>
                <a:spcPct val="125000"/>
              </a:lnSpc>
              <a:spcBef>
                <a:spcPts val="900"/>
              </a:spcBef>
            </a:pPr>
            <a:r>
              <a:rPr lang="en-US" sz="3900" dirty="0"/>
              <a:t>Lift values vary between 1.14 to 1.37</a:t>
            </a:r>
          </a:p>
          <a:p>
            <a:pPr marL="685800">
              <a:lnSpc>
                <a:spcPct val="125000"/>
              </a:lnSpc>
              <a:spcBef>
                <a:spcPts val="900"/>
              </a:spcBef>
            </a:pPr>
            <a:r>
              <a:rPr lang="en-US" sz="3900" dirty="0"/>
              <a:t>Median Lift is approx. 1.17</a:t>
            </a:r>
          </a:p>
        </p:txBody>
      </p:sp>
      <p:pic>
        <p:nvPicPr>
          <p:cNvPr id="10" name="Picture 9">
            <a:extLst>
              <a:ext uri="{FF2B5EF4-FFF2-40B4-BE49-F238E27FC236}">
                <a16:creationId xmlns:a16="http://schemas.microsoft.com/office/drawing/2014/main" id="{75EF8DF3-D1B0-473A-98E3-1112663ED57D}"/>
              </a:ext>
            </a:extLst>
          </p:cNvPr>
          <p:cNvPicPr>
            <a:picLocks noChangeAspect="1"/>
          </p:cNvPicPr>
          <p:nvPr/>
        </p:nvPicPr>
        <p:blipFill>
          <a:blip r:embed="rId3"/>
          <a:stretch>
            <a:fillRect/>
          </a:stretch>
        </p:blipFill>
        <p:spPr>
          <a:xfrm>
            <a:off x="1257301" y="2308928"/>
            <a:ext cx="11267717" cy="7077470"/>
          </a:xfrm>
          <a:prstGeom prst="rect">
            <a:avLst/>
          </a:prstGeom>
          <a:ln w="12700">
            <a:solidFill>
              <a:schemeClr val="tx1"/>
            </a:solidFill>
          </a:ln>
        </p:spPr>
      </p:pic>
    </p:spTree>
    <p:extLst>
      <p:ext uri="{BB962C8B-B14F-4D97-AF65-F5344CB8AC3E}">
        <p14:creationId xmlns:p14="http://schemas.microsoft.com/office/powerpoint/2010/main" val="2651141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Rules with a Particular Consequent</a:t>
            </a:r>
          </a:p>
        </p:txBody>
      </p:sp>
      <p:sp>
        <p:nvSpPr>
          <p:cNvPr id="3" name="Content Placeholder 2"/>
          <p:cNvSpPr>
            <a:spLocks noGrp="1"/>
          </p:cNvSpPr>
          <p:nvPr>
            <p:ph idx="1"/>
          </p:nvPr>
        </p:nvSpPr>
        <p:spPr>
          <a:xfrm>
            <a:off x="1257298" y="1996440"/>
            <a:ext cx="15773399" cy="2511492"/>
          </a:xfrm>
        </p:spPr>
        <p:txBody>
          <a:bodyPr anchor="ctr">
            <a:noAutofit/>
          </a:bodyPr>
          <a:lstStyle/>
          <a:p>
            <a:pPr>
              <a:lnSpc>
                <a:spcPct val="125000"/>
              </a:lnSpc>
              <a:spcBef>
                <a:spcPts val="900"/>
              </a:spcBef>
            </a:pPr>
            <a:r>
              <a:rPr lang="en-US" sz="3200" dirty="0">
                <a:solidFill>
                  <a:schemeClr val="tx1"/>
                </a:solidFill>
              </a:rPr>
              <a:t>Suppose you are promoting Cereal.  You want to study the purchase behavior that, with high confidence, leads to buying Cereal only.</a:t>
            </a:r>
          </a:p>
          <a:p>
            <a:pPr>
              <a:lnSpc>
                <a:spcPct val="125000"/>
              </a:lnSpc>
              <a:spcBef>
                <a:spcPts val="900"/>
              </a:spcBef>
            </a:pPr>
            <a:r>
              <a:rPr lang="en-US" sz="3200" dirty="0">
                <a:solidFill>
                  <a:schemeClr val="tx1"/>
                </a:solidFill>
              </a:rPr>
              <a:t>In other words, you want the Consequent item to only contain Cereal.</a:t>
            </a:r>
          </a:p>
        </p:txBody>
      </p:sp>
      <p:pic>
        <p:nvPicPr>
          <p:cNvPr id="6" name="Picture 5">
            <a:extLst>
              <a:ext uri="{FF2B5EF4-FFF2-40B4-BE49-F238E27FC236}">
                <a16:creationId xmlns:a16="http://schemas.microsoft.com/office/drawing/2014/main" id="{97D722ED-7BB0-4693-97A5-29693F2F1740}"/>
              </a:ext>
            </a:extLst>
          </p:cNvPr>
          <p:cNvPicPr>
            <a:picLocks noChangeAspect="1"/>
          </p:cNvPicPr>
          <p:nvPr/>
        </p:nvPicPr>
        <p:blipFill>
          <a:blip r:embed="rId3"/>
          <a:stretch>
            <a:fillRect/>
          </a:stretch>
        </p:blipFill>
        <p:spPr>
          <a:xfrm>
            <a:off x="571497" y="4728780"/>
            <a:ext cx="17145000" cy="4739070"/>
          </a:xfrm>
          <a:prstGeom prst="rect">
            <a:avLst/>
          </a:prstGeom>
        </p:spPr>
      </p:pic>
    </p:spTree>
    <p:extLst>
      <p:ext uri="{BB962C8B-B14F-4D97-AF65-F5344CB8AC3E}">
        <p14:creationId xmlns:p14="http://schemas.microsoft.com/office/powerpoint/2010/main" val="2124594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Rules with a Particular Antecedent</a:t>
            </a:r>
          </a:p>
        </p:txBody>
      </p:sp>
      <p:sp>
        <p:nvSpPr>
          <p:cNvPr id="3" name="Content Placeholder 2"/>
          <p:cNvSpPr>
            <a:spLocks noGrp="1"/>
          </p:cNvSpPr>
          <p:nvPr>
            <p:ph idx="1"/>
          </p:nvPr>
        </p:nvSpPr>
        <p:spPr>
          <a:xfrm>
            <a:off x="1257299" y="2267339"/>
            <a:ext cx="15773399" cy="1679513"/>
          </a:xfrm>
        </p:spPr>
        <p:txBody>
          <a:bodyPr anchor="ctr">
            <a:noAutofit/>
          </a:bodyPr>
          <a:lstStyle/>
          <a:p>
            <a:pPr marL="0" indent="0" algn="ctr">
              <a:lnSpc>
                <a:spcPct val="135000"/>
              </a:lnSpc>
              <a:spcBef>
                <a:spcPts val="900"/>
              </a:spcBef>
              <a:buNone/>
            </a:pPr>
            <a:r>
              <a:rPr lang="en-US" sz="3600" dirty="0"/>
              <a:t>Suppose you want to study what else people buy if they already bought Oranges (i.e., Antecedent contains Oranges).</a:t>
            </a:r>
          </a:p>
        </p:txBody>
      </p:sp>
      <p:pic>
        <p:nvPicPr>
          <p:cNvPr id="6" name="Picture 5">
            <a:extLst>
              <a:ext uri="{FF2B5EF4-FFF2-40B4-BE49-F238E27FC236}">
                <a16:creationId xmlns:a16="http://schemas.microsoft.com/office/drawing/2014/main" id="{3AB01412-184B-4E97-B6EA-F7BE4E34910C}"/>
              </a:ext>
            </a:extLst>
          </p:cNvPr>
          <p:cNvPicPr>
            <a:picLocks noChangeAspect="1"/>
          </p:cNvPicPr>
          <p:nvPr/>
        </p:nvPicPr>
        <p:blipFill>
          <a:blip r:embed="rId3"/>
          <a:stretch>
            <a:fillRect/>
          </a:stretch>
        </p:blipFill>
        <p:spPr>
          <a:xfrm>
            <a:off x="571497" y="4069583"/>
            <a:ext cx="17145000" cy="5464943"/>
          </a:xfrm>
          <a:prstGeom prst="rect">
            <a:avLst/>
          </a:prstGeom>
        </p:spPr>
      </p:pic>
    </p:spTree>
    <p:extLst>
      <p:ext uri="{BB962C8B-B14F-4D97-AF65-F5344CB8AC3E}">
        <p14:creationId xmlns:p14="http://schemas.microsoft.com/office/powerpoint/2010/main" val="42357160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952"/>
            <a:ext cx="15773400" cy="1988345"/>
          </a:xfrm>
        </p:spPr>
        <p:txBody>
          <a:bodyPr>
            <a:noAutofit/>
          </a:bodyPr>
          <a:lstStyle/>
          <a:p>
            <a:pPr algn="ctr"/>
            <a:r>
              <a:rPr lang="en-US" b="1" dirty="0"/>
              <a:t>What Can I Do To Retain Ideal Customers?</a:t>
            </a:r>
          </a:p>
        </p:txBody>
      </p:sp>
      <p:graphicFrame>
        <p:nvGraphicFramePr>
          <p:cNvPr id="8" name="Content Placeholder 8">
            <a:extLst>
              <a:ext uri="{FF2B5EF4-FFF2-40B4-BE49-F238E27FC236}">
                <a16:creationId xmlns:a16="http://schemas.microsoft.com/office/drawing/2014/main" id="{678166A0-01E5-3F67-38EA-8AC63EF02231}"/>
              </a:ext>
            </a:extLst>
          </p:cNvPr>
          <p:cNvGraphicFramePr>
            <a:graphicFrameLocks/>
          </p:cNvGraphicFramePr>
          <p:nvPr>
            <p:extLst>
              <p:ext uri="{D42A27DB-BD31-4B8C-83A1-F6EECF244321}">
                <p14:modId xmlns:p14="http://schemas.microsoft.com/office/powerpoint/2010/main" val="1665718455"/>
              </p:ext>
            </p:extLst>
          </p:nvPr>
        </p:nvGraphicFramePr>
        <p:xfrm>
          <a:off x="1257300" y="2400776"/>
          <a:ext cx="15773400" cy="2743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Content Placeholder 8">
            <a:extLst>
              <a:ext uri="{FF2B5EF4-FFF2-40B4-BE49-F238E27FC236}">
                <a16:creationId xmlns:a16="http://schemas.microsoft.com/office/drawing/2014/main" id="{01799F23-3EBC-7C19-C903-7806597C4404}"/>
              </a:ext>
            </a:extLst>
          </p:cNvPr>
          <p:cNvGraphicFramePr>
            <a:graphicFrameLocks/>
          </p:cNvGraphicFramePr>
          <p:nvPr>
            <p:extLst>
              <p:ext uri="{D42A27DB-BD31-4B8C-83A1-F6EECF244321}">
                <p14:modId xmlns:p14="http://schemas.microsoft.com/office/powerpoint/2010/main" val="1480370245"/>
              </p:ext>
            </p:extLst>
          </p:nvPr>
        </p:nvGraphicFramePr>
        <p:xfrm>
          <a:off x="1257300" y="6377940"/>
          <a:ext cx="15773400" cy="2743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294891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Graphic spid="9" grpId="0">
        <p:bldAsOne/>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F33CE27-7CDF-6C4D-736F-BD49DA842DD4}"/>
              </a:ext>
            </a:extLst>
          </p:cNvPr>
          <p:cNvSpPr/>
          <p:nvPr/>
        </p:nvSpPr>
        <p:spPr>
          <a:xfrm>
            <a:off x="1828800" y="1485900"/>
            <a:ext cx="14630400" cy="73152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dirty="0">
                <a:solidFill>
                  <a:schemeClr val="tx1"/>
                </a:solidFill>
              </a:rPr>
              <a:t>END OF LESSON 3</a:t>
            </a:r>
          </a:p>
        </p:txBody>
      </p:sp>
    </p:spTree>
    <p:extLst>
      <p:ext uri="{BB962C8B-B14F-4D97-AF65-F5344CB8AC3E}">
        <p14:creationId xmlns:p14="http://schemas.microsoft.com/office/powerpoint/2010/main" val="37660774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F33CE27-7CDF-6C4D-736F-BD49DA842DD4}"/>
              </a:ext>
            </a:extLst>
          </p:cNvPr>
          <p:cNvSpPr/>
          <p:nvPr/>
        </p:nvSpPr>
        <p:spPr>
          <a:xfrm>
            <a:off x="1828800" y="1485900"/>
            <a:ext cx="14630400" cy="73152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dirty="0">
                <a:solidFill>
                  <a:schemeClr val="tx1"/>
                </a:solidFill>
              </a:rPr>
              <a:t>END OF MODULE 3</a:t>
            </a:r>
          </a:p>
        </p:txBody>
      </p:sp>
    </p:spTree>
    <p:extLst>
      <p:ext uri="{BB962C8B-B14F-4D97-AF65-F5344CB8AC3E}">
        <p14:creationId xmlns:p14="http://schemas.microsoft.com/office/powerpoint/2010/main" val="3288541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1432"/>
            <a:ext cx="15773400" cy="1988345"/>
          </a:xfrm>
        </p:spPr>
        <p:txBody>
          <a:bodyPr>
            <a:noAutofit/>
          </a:bodyPr>
          <a:lstStyle/>
          <a:p>
            <a:pPr algn="ctr"/>
            <a:r>
              <a:rPr lang="en-US" b="1" dirty="0"/>
              <a:t>Cross-Sell and Up-Sell</a:t>
            </a:r>
          </a:p>
        </p:txBody>
      </p:sp>
      <p:graphicFrame>
        <p:nvGraphicFramePr>
          <p:cNvPr id="4" name="Content Placeholder 3">
            <a:extLst>
              <a:ext uri="{FF2B5EF4-FFF2-40B4-BE49-F238E27FC236}">
                <a16:creationId xmlns:a16="http://schemas.microsoft.com/office/drawing/2014/main" id="{FC64CA01-9D9B-ACA8-741B-A98CD842F7F0}"/>
              </a:ext>
            </a:extLst>
          </p:cNvPr>
          <p:cNvGraphicFramePr>
            <a:graphicFrameLocks noGrp="1"/>
          </p:cNvGraphicFramePr>
          <p:nvPr>
            <p:ph idx="1"/>
            <p:extLst>
              <p:ext uri="{D42A27DB-BD31-4B8C-83A1-F6EECF244321}">
                <p14:modId xmlns:p14="http://schemas.microsoft.com/office/powerpoint/2010/main" val="3418308404"/>
              </p:ext>
            </p:extLst>
          </p:nvPr>
        </p:nvGraphicFramePr>
        <p:xfrm>
          <a:off x="1257300" y="2738438"/>
          <a:ext cx="15773400" cy="65270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Arrow: Left-Right 2">
            <a:extLst>
              <a:ext uri="{FF2B5EF4-FFF2-40B4-BE49-F238E27FC236}">
                <a16:creationId xmlns:a16="http://schemas.microsoft.com/office/drawing/2014/main" id="{3DE46A4A-50E0-E7E3-93CE-6D4DC506A4AE}"/>
              </a:ext>
            </a:extLst>
          </p:cNvPr>
          <p:cNvSpPr/>
          <p:nvPr/>
        </p:nvSpPr>
        <p:spPr>
          <a:xfrm>
            <a:off x="2682240" y="4434840"/>
            <a:ext cx="2743200" cy="960120"/>
          </a:xfrm>
          <a:prstGeom prst="leftRightArrow">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Up 7">
            <a:extLst>
              <a:ext uri="{FF2B5EF4-FFF2-40B4-BE49-F238E27FC236}">
                <a16:creationId xmlns:a16="http://schemas.microsoft.com/office/drawing/2014/main" id="{0BD44AF4-5586-5268-DEA6-A95A1C1E619D}"/>
              </a:ext>
            </a:extLst>
          </p:cNvPr>
          <p:cNvSpPr/>
          <p:nvPr/>
        </p:nvSpPr>
        <p:spPr>
          <a:xfrm>
            <a:off x="5923026" y="6842760"/>
            <a:ext cx="726948" cy="1467612"/>
          </a:xfrm>
          <a:prstGeom prst="upArrow">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58856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Custom 3">
      <a:dk1>
        <a:sysClr val="windowText" lastClr="000000"/>
      </a:dk1>
      <a:lt1>
        <a:srgbClr val="C40724"/>
      </a:lt1>
      <a:dk2>
        <a:srgbClr val="000000"/>
      </a:dk2>
      <a:lt2>
        <a:srgbClr val="F8F8F8"/>
      </a:lt2>
      <a:accent1>
        <a:srgbClr val="BD061C"/>
      </a:accent1>
      <a:accent2>
        <a:srgbClr val="E98D0A"/>
      </a:accent2>
      <a:accent3>
        <a:srgbClr val="969696"/>
      </a:accent3>
      <a:accent4>
        <a:srgbClr val="808080"/>
      </a:accent4>
      <a:accent5>
        <a:srgbClr val="C40724"/>
      </a:accent5>
      <a:accent6>
        <a:srgbClr val="3F4F6C"/>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LTECH_Template_2019 (1)  -  Compatibility Mode" id="{96DF2388-B785-2045-9157-84F6A1D402CB}" vid="{FA40E05E-1420-CD4F-AB4E-3CD2BC76CD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3EF55019BAB0549B2C20BFAAB8A2896" ma:contentTypeVersion="16" ma:contentTypeDescription="Create a new document." ma:contentTypeScope="" ma:versionID="81a54cd395f61cfc29bb41b0389d7858">
  <xsd:schema xmlns:xsd="http://www.w3.org/2001/XMLSchema" xmlns:xs="http://www.w3.org/2001/XMLSchema" xmlns:p="http://schemas.microsoft.com/office/2006/metadata/properties" xmlns:ns2="5e41b080-9453-459c-bb93-b19be7335f42" xmlns:ns3="4e58ebf2-e4df-4cd3-9186-1e42b3ede124" targetNamespace="http://schemas.microsoft.com/office/2006/metadata/properties" ma:root="true" ma:fieldsID="1db123aac500611cfff64836afef3716" ns2:_="" ns3:_="">
    <xsd:import namespace="5e41b080-9453-459c-bb93-b19be7335f42"/>
    <xsd:import namespace="4e58ebf2-e4df-4cd3-9186-1e42b3ede124"/>
    <xsd:element name="properties">
      <xsd:complexType>
        <xsd:sequence>
          <xsd:element name="documentManagement">
            <xsd:complexType>
              <xsd:all>
                <xsd:element ref="ns2:Due_x0020_Date" minOccurs="0"/>
                <xsd:element ref="ns2:Status" minOccurs="0"/>
                <xsd:element ref="ns2:Comments" minOccurs="0"/>
                <xsd:element ref="ns2:MediaServiceMetadata" minOccurs="0"/>
                <xsd:element ref="ns2:MediaServiceFastMetadata" minOccurs="0"/>
                <xsd:element ref="ns3:SharedWithUsers" minOccurs="0"/>
                <xsd:element ref="ns3:SharedWithDetails" minOccurs="0"/>
                <xsd:element ref="ns2:MediaServiceDateTaken" minOccurs="0"/>
                <xsd:element ref="ns2:MediaServiceObjectDetectorVersions"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41b080-9453-459c-bb93-b19be7335f42" elementFormDefault="qualified">
    <xsd:import namespace="http://schemas.microsoft.com/office/2006/documentManagement/types"/>
    <xsd:import namespace="http://schemas.microsoft.com/office/infopath/2007/PartnerControls"/>
    <xsd:element name="Due_x0020_Date" ma:index="8" nillable="true" ma:displayName="Due Date" ma:format="DateOnly" ma:indexed="true" ma:internalName="Due_x0020_Date">
      <xsd:simpleType>
        <xsd:restriction base="dms:DateTime"/>
      </xsd:simpleType>
    </xsd:element>
    <xsd:element name="Status" ma:index="9" nillable="true" ma:displayName="Status" ma:format="Dropdown" ma:indexed="true" ma:internalName="Status">
      <xsd:simpleType>
        <xsd:restriction base="dms:Choice">
          <xsd:enumeration value="For Partner Review"/>
          <xsd:enumeration value="For Collegis Review"/>
          <xsd:enumeration value="Approved by Partner"/>
        </xsd:restriction>
      </xsd:simpleType>
    </xsd:element>
    <xsd:element name="Comments" ma:index="10" nillable="true" ma:displayName="Comments" ma:internalName="Comments">
      <xsd:simpleType>
        <xsd:restriction base="dms:Note">
          <xsd:maxLength value="255"/>
        </xsd:restriction>
      </xsd:simple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11040b95-0fdc-46ce-be91-73dc895452db"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e58ebf2-e4df-4cd3-9186-1e42b3ede124"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ef5f3a8b-878a-4d06-a8de-79a1d9f1fffd}" ma:internalName="TaxCatchAll" ma:showField="CatchAllData" ma:web="4e58ebf2-e4df-4cd3-9186-1e42b3ede12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5e41b080-9453-459c-bb93-b19be7335f42" xsi:nil="true"/>
    <Comments xmlns="5e41b080-9453-459c-bb93-b19be7335f42" xsi:nil="true"/>
    <Due_x0020_Date xmlns="5e41b080-9453-459c-bb93-b19be7335f42" xsi:nil="true"/>
    <lcf76f155ced4ddcb4097134ff3c332f xmlns="5e41b080-9453-459c-bb93-b19be7335f42">
      <Terms xmlns="http://schemas.microsoft.com/office/infopath/2007/PartnerControls"/>
    </lcf76f155ced4ddcb4097134ff3c332f>
    <TaxCatchAll xmlns="4e58ebf2-e4df-4cd3-9186-1e42b3ede124" xsi:nil="true"/>
  </documentManagement>
</p:properties>
</file>

<file path=customXml/itemProps1.xml><?xml version="1.0" encoding="utf-8"?>
<ds:datastoreItem xmlns:ds="http://schemas.openxmlformats.org/officeDocument/2006/customXml" ds:itemID="{310BAA43-0B41-495F-97E3-F0CA05D31BE4}"/>
</file>

<file path=customXml/itemProps2.xml><?xml version="1.0" encoding="utf-8"?>
<ds:datastoreItem xmlns:ds="http://schemas.openxmlformats.org/officeDocument/2006/customXml" ds:itemID="{BFA838ED-C12F-4A42-8E88-98BAC73D2147}">
  <ds:schemaRefs>
    <ds:schemaRef ds:uri="http://schemas.microsoft.com/sharepoint/v3/contenttype/forms"/>
  </ds:schemaRefs>
</ds:datastoreItem>
</file>

<file path=customXml/itemProps3.xml><?xml version="1.0" encoding="utf-8"?>
<ds:datastoreItem xmlns:ds="http://schemas.openxmlformats.org/officeDocument/2006/customXml" ds:itemID="{3C6A4EEA-2556-441D-B20B-0657893061DE}">
  <ds:schemaRefs>
    <ds:schemaRef ds:uri="http://purl.org/dc/elements/1.1/"/>
    <ds:schemaRef ds:uri="http://schemas.microsoft.com/office/2006/documentManagement/types"/>
    <ds:schemaRef ds:uri="http://www.w3.org/XML/1998/namespace"/>
    <ds:schemaRef ds:uri="http://schemas.microsoft.com/office/infopath/2007/PartnerControls"/>
    <ds:schemaRef ds:uri="5e41b080-9453-459c-bb93-b19be7335f42"/>
    <ds:schemaRef ds:uri="http://purl.org/dc/dcmitype/"/>
    <ds:schemaRef ds:uri="http://schemas.openxmlformats.org/package/2006/metadata/core-properties"/>
    <ds:schemaRef ds:uri="4e58ebf2-e4df-4cd3-9186-1e42b3ede124"/>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746</TotalTime>
  <Words>4210</Words>
  <Application>Microsoft Office PowerPoint</Application>
  <PresentationFormat>Custom</PresentationFormat>
  <Paragraphs>684</Paragraphs>
  <Slides>81</Slides>
  <Notes>64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81</vt:i4>
      </vt:variant>
    </vt:vector>
  </HeadingPairs>
  <TitlesOfParts>
    <vt:vector size="89" baseType="lpstr">
      <vt:lpstr>Arial</vt:lpstr>
      <vt:lpstr>Calibri</vt:lpstr>
      <vt:lpstr>Cambria Math</vt:lpstr>
      <vt:lpstr>Consolas</vt:lpstr>
      <vt:lpstr>Times New Roman</vt:lpstr>
      <vt:lpstr>Wingdings</vt:lpstr>
      <vt:lpstr>Wingdings 2</vt:lpstr>
      <vt:lpstr>Breeze</vt:lpstr>
      <vt:lpstr>Data Preparation and Analysis Module 3</vt:lpstr>
      <vt:lpstr>Market Basket Analysis </vt:lpstr>
      <vt:lpstr>Module 3 Lesson Plan</vt:lpstr>
      <vt:lpstr>PowerPoint Presentation</vt:lpstr>
      <vt:lpstr>PowerPoint Presentation</vt:lpstr>
      <vt:lpstr>Who Are Your Ideal Customers? </vt:lpstr>
      <vt:lpstr>Why Should You Retain Ideal Customers?</vt:lpstr>
      <vt:lpstr>What Can I Do To Retain Ideal Customers?</vt:lpstr>
      <vt:lpstr>Cross-Sell and Up-Sell</vt:lpstr>
      <vt:lpstr>Bundling</vt:lpstr>
      <vt:lpstr>Cross-Sell, Up-Sell, Bundle</vt:lpstr>
      <vt:lpstr>Address a Business Question</vt:lpstr>
      <vt:lpstr>Market Baskets in Our Daily Lives</vt:lpstr>
      <vt:lpstr>=== In-Video Questions For Slide 13 ===</vt:lpstr>
      <vt:lpstr>Making Pancake Breakfast on Special Occasion</vt:lpstr>
      <vt:lpstr>Painting a Room for Someone Special  </vt:lpstr>
      <vt:lpstr>Build Your Personal Investment Portfolio</vt:lpstr>
      <vt:lpstr>Business Benefits of Knowing Associations  </vt:lpstr>
      <vt:lpstr>PowerPoint Presentation</vt:lpstr>
      <vt:lpstr>Market Basket Data Source</vt:lpstr>
      <vt:lpstr>Observations</vt:lpstr>
      <vt:lpstr>Observations</vt:lpstr>
      <vt:lpstr>Observations</vt:lpstr>
      <vt:lpstr>Observations</vt:lpstr>
      <vt:lpstr>Only Need To Know Two Things</vt:lpstr>
      <vt:lpstr>Transaction Data Structure </vt:lpstr>
      <vt:lpstr>Sale Receipt Format</vt:lpstr>
      <vt:lpstr>Item List Format</vt:lpstr>
      <vt:lpstr>Item Indicator Format</vt:lpstr>
      <vt:lpstr>PowerPoint Presentation</vt:lpstr>
      <vt:lpstr>PowerPoint Presentation</vt:lpstr>
      <vt:lpstr>PowerPoint Presentation</vt:lpstr>
      <vt:lpstr>An k-Itemset</vt:lpstr>
      <vt:lpstr>How Many Itemsets Can I Possibly Get?</vt:lpstr>
      <vt:lpstr>How Many Association Rules Can I Possibly Get?</vt:lpstr>
      <vt:lpstr>A Perspective on Number of Association Rules</vt:lpstr>
      <vt:lpstr>Association Rule Expression</vt:lpstr>
      <vt:lpstr>Antecedent and Consequent Itemsets</vt:lpstr>
      <vt:lpstr>Examples of Association Rules</vt:lpstr>
      <vt:lpstr>Measuring Association Rules</vt:lpstr>
      <vt:lpstr>Support of an Itemset X</vt:lpstr>
      <vt:lpstr>Support of an Association Rule</vt:lpstr>
      <vt:lpstr>Support of an Association Rule</vt:lpstr>
      <vt:lpstr>Confidence of an Association Rule</vt:lpstr>
      <vt:lpstr>Expected Confidence of an Association Rule</vt:lpstr>
      <vt:lpstr>Lift of an Association Rule</vt:lpstr>
      <vt:lpstr>Lift of an Association Rule</vt:lpstr>
      <vt:lpstr>An Upper Bound On Lift</vt:lpstr>
      <vt:lpstr>Leverage of an Association Rule</vt:lpstr>
      <vt:lpstr>Leverage of an Association Rule</vt:lpstr>
      <vt:lpstr>Zhang’s Metrics of an Association Rule</vt:lpstr>
      <vt:lpstr>PowerPoint Presentation</vt:lpstr>
      <vt:lpstr>Rule Searching Algorithm</vt:lpstr>
      <vt:lpstr>Apriori Algorithm</vt:lpstr>
      <vt:lpstr>First Step — Identify Frequent Itemsets</vt:lpstr>
      <vt:lpstr>Second Step — Construct and Filter Out Rules</vt:lpstr>
      <vt:lpstr>Technical References</vt:lpstr>
      <vt:lpstr>PowerPoint Presentation</vt:lpstr>
      <vt:lpstr>PowerPoint Presentation</vt:lpstr>
      <vt:lpstr>Python Library for Apriori Algorithm</vt:lpstr>
      <vt:lpstr>Python Library for Apriori Algorithm</vt:lpstr>
      <vt:lpstr>How to Set the Algorithm Parameters?</vt:lpstr>
      <vt:lpstr>How to Set the Algorithm Parameters?</vt:lpstr>
      <vt:lpstr>PowerPoint Presentation</vt:lpstr>
      <vt:lpstr>Determine the Maximum Size of Itemset</vt:lpstr>
      <vt:lpstr>Minimum Support and Confidence</vt:lpstr>
      <vt:lpstr>Imaginary Store Market Basket Example</vt:lpstr>
      <vt:lpstr>Imaginary Store Market Basket Example</vt:lpstr>
      <vt:lpstr>A Perspective On Highest Support</vt:lpstr>
      <vt:lpstr>Suggested Maximum Size of Itemset</vt:lpstr>
      <vt:lpstr>Suggested Minimum Support and Confidence</vt:lpstr>
      <vt:lpstr>How High My Lift Can Go?</vt:lpstr>
      <vt:lpstr>How High My Lift Can Go?</vt:lpstr>
      <vt:lpstr>Scatterplot of Support versus Confidence</vt:lpstr>
      <vt:lpstr>Support versus Confidence</vt:lpstr>
      <vt:lpstr>=== In-Video Questions For Slide 76 ===</vt:lpstr>
      <vt:lpstr>Support versus Confidence</vt:lpstr>
      <vt:lpstr>Rules with a Particular Consequent</vt:lpstr>
      <vt:lpstr>Rules with a Particular Antecedent</vt:lpstr>
      <vt:lpstr>PowerPoint Presentation</vt:lpstr>
      <vt:lpstr>PowerPoint Presentation</vt:lpstr>
    </vt:vector>
  </TitlesOfParts>
  <Manager/>
  <Company>Illinois Institute of Technology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Illinois Tech President's PowerPoint Presentation</dc:title>
  <dc:subject/>
  <dc:creator/>
  <cp:keywords/>
  <dc:description/>
  <cp:lastModifiedBy>Ming-Long Lam</cp:lastModifiedBy>
  <cp:revision>73</cp:revision>
  <dcterms:created xsi:type="dcterms:W3CDTF">2019-02-13T16:04:21Z</dcterms:created>
  <dcterms:modified xsi:type="dcterms:W3CDTF">2023-10-27T12:48:09Z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0x010100F3EF55019BAB0549B2C20BFAAB8A2896</vt:lpwstr>
  </property>
  <property fmtid="{D5CDD505-2E9C-101B-9397-08002B2CF9AE}" pid="3" name="MediaServiceImageTags">
    <vt:lpwstr/>
  </property>
</Properties>
</file>